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1.xml" ContentType="application/vnd.openxmlformats-officedocument.presentationml.notesSlide+xml"/>
  <Override PartName="/ppt/tags/tag68.xml" ContentType="application/vnd.openxmlformats-officedocument.presentationml.tags+xml"/>
  <Override PartName="/ppt/notesSlides/notesSlide22.xml" ContentType="application/vnd.openxmlformats-officedocument.presentationml.notesSlide+xml"/>
  <Override PartName="/ppt/tags/tag70.xml" ContentType="application/vnd.openxmlformats-officedocument.presentationml.tags+xml"/>
  <Override PartName="/ppt/tags/tag72.xml" ContentType="application/vnd.openxmlformats-officedocument.presentationml.tags+xml"/>
  <Override PartName="/ppt/notesSlides/notesSlide2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6.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9.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3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32.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33.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34.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35.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36.xml" ContentType="application/vnd.openxmlformats-officedocument.presentationml.notesSlide+xml"/>
  <Override PartName="/ppt/tags/tag131.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37.xml" ContentType="application/vnd.openxmlformats-officedocument.presentationml.notesSlide+xml"/>
  <Override PartName="/ppt/tags/tag136.xml" ContentType="application/vnd.openxmlformats-officedocument.presentationml.tags+xml"/>
  <Override PartName="/ppt/notesSlides/notesSlide38.xml" ContentType="application/vnd.openxmlformats-officedocument.presentationml.notesSlide+xml"/>
  <Override PartName="/ppt/tags/tag137.xml" ContentType="application/vnd.openxmlformats-officedocument.presentationml.tags+xml"/>
  <Override PartName="/ppt/notesSlides/notesSlide39.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40.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41.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42.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43.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4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4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66.xml" ContentType="application/vnd.openxmlformats-officedocument.presentationml.tags+xml"/>
  <Override PartName="/ppt/notesSlides/notesSlide50.xml" ContentType="application/vnd.openxmlformats-officedocument.presentationml.notesSlide+xml"/>
  <Override PartName="/ppt/tags/tag16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55.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67.xml" ContentType="application/vnd.openxmlformats-officedocument.presentationml.tags+xml"/>
  <Override PartName="/ppt/tags/tag69.xml" ContentType="application/vnd.openxmlformats-officedocument.presentationml.tags+xml"/>
  <Override PartName="/ppt/tags/tag71.xml" ContentType="application/vnd.openxmlformats-officedocument.presentationml.tags+xml"/>
  <Override PartName="/ppt/tags/tag13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8"/>
  </p:notesMasterIdLst>
  <p:handoutMasterIdLst>
    <p:handoutMasterId r:id="rId59"/>
  </p:handoutMasterIdLst>
  <p:sldIdLst>
    <p:sldId id="551" r:id="rId2"/>
    <p:sldId id="549" r:id="rId3"/>
    <p:sldId id="552" r:id="rId4"/>
    <p:sldId id="553" r:id="rId5"/>
    <p:sldId id="554" r:id="rId6"/>
    <p:sldId id="555" r:id="rId7"/>
    <p:sldId id="556" r:id="rId8"/>
    <p:sldId id="557" r:id="rId9"/>
    <p:sldId id="558" r:id="rId10"/>
    <p:sldId id="559" r:id="rId11"/>
    <p:sldId id="603" r:id="rId12"/>
    <p:sldId id="604" r:id="rId13"/>
    <p:sldId id="605" r:id="rId14"/>
    <p:sldId id="606" r:id="rId15"/>
    <p:sldId id="678" r:id="rId16"/>
    <p:sldId id="608" r:id="rId17"/>
    <p:sldId id="609" r:id="rId18"/>
    <p:sldId id="560" r:id="rId19"/>
    <p:sldId id="561" r:id="rId20"/>
    <p:sldId id="562" r:id="rId21"/>
    <p:sldId id="563" r:id="rId22"/>
    <p:sldId id="610" r:id="rId23"/>
    <p:sldId id="611" r:id="rId24"/>
    <p:sldId id="612" r:id="rId25"/>
    <p:sldId id="613" r:id="rId26"/>
    <p:sldId id="614" r:id="rId27"/>
    <p:sldId id="615" r:id="rId28"/>
    <p:sldId id="651" r:id="rId29"/>
    <p:sldId id="652" r:id="rId30"/>
    <p:sldId id="653" r:id="rId31"/>
    <p:sldId id="654" r:id="rId32"/>
    <p:sldId id="655" r:id="rId33"/>
    <p:sldId id="656" r:id="rId34"/>
    <p:sldId id="657" r:id="rId35"/>
    <p:sldId id="658" r:id="rId36"/>
    <p:sldId id="659" r:id="rId37"/>
    <p:sldId id="660" r:id="rId38"/>
    <p:sldId id="661" r:id="rId39"/>
    <p:sldId id="662" r:id="rId40"/>
    <p:sldId id="668" r:id="rId41"/>
    <p:sldId id="669" r:id="rId42"/>
    <p:sldId id="671" r:id="rId43"/>
    <p:sldId id="672" r:id="rId44"/>
    <p:sldId id="673" r:id="rId45"/>
    <p:sldId id="674" r:id="rId46"/>
    <p:sldId id="675" r:id="rId47"/>
    <p:sldId id="679" r:id="rId48"/>
    <p:sldId id="680" r:id="rId49"/>
    <p:sldId id="681" r:id="rId50"/>
    <p:sldId id="682" r:id="rId51"/>
    <p:sldId id="683" r:id="rId52"/>
    <p:sldId id="684" r:id="rId53"/>
    <p:sldId id="685" r:id="rId54"/>
    <p:sldId id="686" r:id="rId55"/>
    <p:sldId id="676" r:id="rId56"/>
    <p:sldId id="677" r:id="rId57"/>
  </p:sldIdLst>
  <p:sldSz cx="12192000" cy="6858000"/>
  <p:notesSz cx="6858000" cy="9144000"/>
  <p:custDataLst>
    <p:tags r:id="rId60"/>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955">
          <p15:clr>
            <a:srgbClr val="A4A3A4"/>
          </p15:clr>
        </p15:guide>
        <p15:guide id="2" pos="38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296" autoAdjust="0"/>
  </p:normalViewPr>
  <p:slideViewPr>
    <p:cSldViewPr snapToGrid="0" showGuides="1">
      <p:cViewPr varScale="1">
        <p:scale>
          <a:sx n="87" d="100"/>
          <a:sy n="87" d="100"/>
        </p:scale>
        <p:origin x="924" y="64"/>
      </p:cViewPr>
      <p:guideLst>
        <p:guide orient="horz" pos="955"/>
        <p:guide pos="3875"/>
      </p:guideLst>
    </p:cSldViewPr>
  </p:slideViewPr>
  <p:notesTextViewPr>
    <p:cViewPr>
      <p:scale>
        <a:sx n="100" d="100"/>
        <a:sy n="100" d="100"/>
      </p:scale>
      <p:origin x="0" y="0"/>
    </p:cViewPr>
  </p:notesTextViewPr>
  <p:sorterViewPr>
    <p:cViewPr>
      <p:scale>
        <a:sx n="66" d="100"/>
        <a:sy n="66" d="100"/>
      </p:scale>
      <p:origin x="0" y="36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a:defRPr/>
            </a:pPr>
            <a:endParaRPr lang="en-US" altLang="zh-CN"/>
          </a:p>
        </p:txBody>
      </p:sp>
      <p:sp>
        <p:nvSpPr>
          <p:cNvPr id="10854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a:defRPr/>
            </a:pPr>
            <a:endParaRPr lang="en-US" altLang="zh-CN"/>
          </a:p>
        </p:txBody>
      </p:sp>
      <p:sp>
        <p:nvSpPr>
          <p:cNvPr id="10854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a:defRPr/>
            </a:pPr>
            <a:endParaRPr lang="en-US" altLang="zh-CN"/>
          </a:p>
        </p:txBody>
      </p:sp>
      <p:sp>
        <p:nvSpPr>
          <p:cNvPr id="10854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E38519FE-2E30-4214-A9E7-B91C082E8017}" type="slidenum">
              <a:rPr lang="zh-CN" altLang="en-US"/>
              <a:t>‹#›</a:t>
            </a:fld>
            <a:endParaRPr lang="en-US" altLang="zh-CN"/>
          </a:p>
        </p:txBody>
      </p:sp>
    </p:spTree>
    <p:extLst>
      <p:ext uri="{BB962C8B-B14F-4D97-AF65-F5344CB8AC3E}">
        <p14:creationId xmlns:p14="http://schemas.microsoft.com/office/powerpoint/2010/main" val="4289789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ED79D97A-24D4-4ABD-866E-1225CA3F8C89}" type="slidenum">
              <a:rPr lang="zh-CN" altLang="en-US"/>
              <a:t>‹#›</a:t>
            </a:fld>
            <a:endParaRPr lang="en-US" altLang="zh-CN"/>
          </a:p>
        </p:txBody>
      </p:sp>
    </p:spTree>
    <p:extLst>
      <p:ext uri="{BB962C8B-B14F-4D97-AF65-F5344CB8AC3E}">
        <p14:creationId xmlns:p14="http://schemas.microsoft.com/office/powerpoint/2010/main" val="15690597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441A75E-B2E4-4BD3-A97C-BB15E8CD4864}" type="slidenum">
              <a:rPr lang="zh-CN" altLang="en-US" sz="1800" smtClean="0"/>
              <a:t>1</a:t>
            </a:fld>
            <a:endParaRPr lang="zh-CN" altLang="en-US" sz="1800"/>
          </a:p>
        </p:txBody>
      </p:sp>
      <p:sp>
        <p:nvSpPr>
          <p:cNvPr id="6146" name="Rectangle 2"/>
          <p:cNvSpPr>
            <a:spLocks noGrp="1" noRot="1" noChangeAspect="1" noChangeArrowheads="1" noTextEdit="1"/>
          </p:cNvSpPr>
          <p:nvPr>
            <p:ph type="sldImg" idx="4294967295"/>
          </p:nvPr>
        </p:nvSpPr>
        <p:spPr>
          <a:xfrm>
            <a:off x="2286000" y="514350"/>
            <a:ext cx="4572000" cy="2571750"/>
          </a:xfrm>
        </p:spPr>
      </p:sp>
      <p:sp>
        <p:nvSpPr>
          <p:cNvPr id="6147" name="Rectangle 3"/>
          <p:cNvSpPr>
            <a:spLocks noGrp="1" noChangeArrowheads="1"/>
          </p:cNvSpPr>
          <p:nvPr>
            <p:ph type="body" idx="4294967295"/>
          </p:nvPr>
        </p:nvSpPr>
        <p:spPr/>
        <p:txBody>
          <a:bodyPr/>
          <a:lstStyle/>
          <a:p>
            <a:pPr eaLnBrk="1" hangingPunct="1"/>
            <a:endParaRPr lang="en-GB" altLang="zh-CN"/>
          </a:p>
        </p:txBody>
      </p:sp>
    </p:spTree>
    <p:extLst>
      <p:ext uri="{BB962C8B-B14F-4D97-AF65-F5344CB8AC3E}">
        <p14:creationId xmlns:p14="http://schemas.microsoft.com/office/powerpoint/2010/main" val="3848516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10</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88488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11</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800890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12</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78725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13</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563434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14</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668072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15</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509798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16</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lnSpc>
                <a:spcPct val="120000"/>
              </a:lnSpc>
            </a:pPr>
            <a:r>
              <a:rPr lang="zh-CN" altLang="en-US" dirty="0">
                <a:latin typeface="楷体_GB2312"/>
                <a:ea typeface="楷体_GB2312"/>
                <a:sym typeface="+mn-ea"/>
              </a:rPr>
              <a:t>纹理可认为是灰度（颜色）在空间以一定的形式变化而产生的图案（模式）</a:t>
            </a:r>
            <a:endParaRPr lang="zh-CN" altLang="en-US" dirty="0">
              <a:latin typeface="楷体_GB2312"/>
              <a:ea typeface="楷体_GB2312"/>
            </a:endParaRPr>
          </a:p>
          <a:p>
            <a:pPr lvl="0">
              <a:lnSpc>
                <a:spcPct val="120000"/>
              </a:lnSpc>
            </a:pPr>
            <a:r>
              <a:rPr lang="zh-CN" altLang="en-US" dirty="0">
                <a:latin typeface="楷体_GB2312"/>
                <a:ea typeface="楷体_GB2312"/>
                <a:sym typeface="+mn-ea"/>
              </a:rPr>
              <a:t>纹理由许多相互接近的、互相编织的元素构成（它们常富有周期性）</a:t>
            </a:r>
            <a:endParaRPr lang="en-US" altLang="zh-CN" dirty="0">
              <a:latin typeface="楷体_GB2312"/>
              <a:ea typeface="楷体_GB2312"/>
            </a:endParaRPr>
          </a:p>
          <a:p>
            <a:pPr lvl="0">
              <a:lnSpc>
                <a:spcPct val="120000"/>
              </a:lnSpc>
            </a:pPr>
            <a:r>
              <a:rPr lang="zh-CN" altLang="en-US" dirty="0">
                <a:sym typeface="+mn-ea"/>
              </a:rPr>
              <a:t>纹理与尺度有密切联系：</a:t>
            </a:r>
            <a:r>
              <a:rPr lang="zh-CN" altLang="en-US" dirty="0">
                <a:latin typeface="楷体_GB2312"/>
                <a:ea typeface="楷体_GB2312"/>
                <a:sym typeface="+mn-ea"/>
              </a:rPr>
              <a:t>任何物体的表面，如果一直放大下去进行观察的话一定会显现出纹理</a:t>
            </a:r>
            <a:r>
              <a:rPr lang="zh-CN" altLang="en-US" b="1" dirty="0">
                <a:latin typeface="楷体_GB2312"/>
                <a:ea typeface="楷体_GB2312"/>
                <a:sym typeface="+mn-ea"/>
              </a:rPr>
              <a:t> </a:t>
            </a:r>
            <a:endParaRPr lang="zh-CN" altLang="en-US" dirty="0">
              <a:latin typeface="楷体_GB2312"/>
              <a:ea typeface="楷体_GB2312"/>
            </a:endParaRPr>
          </a:p>
          <a:p>
            <a:pPr lvl="0">
              <a:lnSpc>
                <a:spcPct val="120000"/>
              </a:lnSpc>
            </a:pPr>
            <a:r>
              <a:rPr lang="zh-CN" altLang="en-US" dirty="0">
                <a:sym typeface="+mn-ea"/>
              </a:rPr>
              <a:t>纹理具有区域性质的特点：</a:t>
            </a:r>
            <a:r>
              <a:rPr lang="zh-CN" altLang="en-US" dirty="0">
                <a:latin typeface="楷体_GB2312"/>
                <a:ea typeface="楷体_GB2312"/>
                <a:sym typeface="+mn-ea"/>
              </a:rPr>
              <a:t>对单个象素来说讨论纹理是没有意义的，纹理可用来辨识图象中的不同区域</a:t>
            </a:r>
            <a:r>
              <a:rPr lang="zh-CN" altLang="en-US" b="1" dirty="0">
                <a:latin typeface="楷体_GB2312"/>
                <a:ea typeface="楷体_GB2312"/>
                <a:sym typeface="+mn-ea"/>
              </a:rPr>
              <a:t>   </a:t>
            </a:r>
            <a:endParaRPr lang="zh-CN" altLang="en-US" b="1" dirty="0">
              <a:latin typeface="楷体_GB2312"/>
              <a:ea typeface="楷体_GB2312"/>
            </a:endParaRPr>
          </a:p>
          <a:p>
            <a:pPr lvl="0">
              <a:lnSpc>
                <a:spcPct val="120000"/>
              </a:lnSpc>
            </a:pPr>
            <a:endParaRPr lang="zh-CN" altLang="en-US" dirty="0">
              <a:latin typeface="楷体_GB2312"/>
              <a:ea typeface="楷体_GB2312"/>
            </a:endParaRPr>
          </a:p>
          <a:p>
            <a:pPr lvl="0"/>
            <a:endParaRPr lang="zh-CN" altLang="en-US" dirty="0">
              <a:ea typeface="宋体" pitchFamily="2" charset="-122"/>
            </a:endParaRPr>
          </a:p>
          <a:p>
            <a:pPr eaLnBrk="1" hangingPunct="1"/>
            <a:endParaRPr lang="en-GB" altLang="zh-CN" dirty="0"/>
          </a:p>
        </p:txBody>
      </p:sp>
    </p:spTree>
    <p:extLst>
      <p:ext uri="{BB962C8B-B14F-4D97-AF65-F5344CB8AC3E}">
        <p14:creationId xmlns:p14="http://schemas.microsoft.com/office/powerpoint/2010/main" val="1225889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17</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425366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18</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58995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19</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401571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530151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20</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25961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21</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a:sym typeface="+mn-ea"/>
              </a:rPr>
              <a:t>skewness</a:t>
            </a:r>
            <a:endParaRPr lang="zh-CN" altLang="en-US">
              <a:ea typeface="宋体" pitchFamily="2" charset="-122"/>
            </a:endParaRPr>
          </a:p>
          <a:p>
            <a:pPr lvl="0"/>
            <a:r>
              <a:rPr lang="zh-CN" altLang="en-US">
                <a:sym typeface="+mn-ea"/>
              </a:rPr>
              <a:t>n. 歪斜</a:t>
            </a:r>
            <a:endParaRPr lang="zh-CN" altLang="en-US">
              <a:ea typeface="宋体" pitchFamily="2" charset="-122"/>
            </a:endParaRPr>
          </a:p>
          <a:p>
            <a:pPr eaLnBrk="1" hangingPunct="1"/>
            <a:endParaRPr lang="en-GB" altLang="zh-CN"/>
          </a:p>
        </p:txBody>
      </p:sp>
    </p:spTree>
    <p:extLst>
      <p:ext uri="{BB962C8B-B14F-4D97-AF65-F5344CB8AC3E}">
        <p14:creationId xmlns:p14="http://schemas.microsoft.com/office/powerpoint/2010/main" val="2540598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22</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457975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23</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a:sym typeface="+mn-ea"/>
              </a:rPr>
              <a:t>co-occurrence matrix</a:t>
            </a:r>
            <a:endParaRPr lang="zh-CN" altLang="en-US">
              <a:ea typeface="宋体" pitchFamily="2" charset="-122"/>
            </a:endParaRPr>
          </a:p>
          <a:p>
            <a:pPr lvl="0"/>
            <a:r>
              <a:rPr lang="zh-CN" altLang="en-US">
                <a:sym typeface="+mn-ea"/>
              </a:rPr>
              <a:t>共生矩阵</a:t>
            </a:r>
            <a:endParaRPr lang="zh-CN" altLang="en-US">
              <a:ea typeface="宋体" pitchFamily="2" charset="-122"/>
            </a:endParaRPr>
          </a:p>
          <a:p>
            <a:pPr eaLnBrk="1" hangingPunct="1"/>
            <a:endParaRPr lang="en-GB" altLang="zh-CN"/>
          </a:p>
        </p:txBody>
      </p:sp>
    </p:spTree>
    <p:extLst>
      <p:ext uri="{BB962C8B-B14F-4D97-AF65-F5344CB8AC3E}">
        <p14:creationId xmlns:p14="http://schemas.microsoft.com/office/powerpoint/2010/main" val="4084354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24</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392717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25</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075278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26</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123779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27</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529147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28</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871345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29</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50741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038673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30</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68151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31</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848024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32</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58014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33</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200871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34</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128368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35</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60658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36</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427805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37</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921104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38</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090767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39</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4071568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720074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40</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446567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41</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689747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42</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4281459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43</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642002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44</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970120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45</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4269826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46</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715966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47</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964815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48</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921889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49</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862900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5</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0319547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50</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7812858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51</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3390913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52</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3531414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53</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dirty="0"/>
          </a:p>
        </p:txBody>
      </p:sp>
    </p:spTree>
    <p:extLst>
      <p:ext uri="{BB962C8B-B14F-4D97-AF65-F5344CB8AC3E}">
        <p14:creationId xmlns:p14="http://schemas.microsoft.com/office/powerpoint/2010/main" val="712493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54</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原图、基于郁金香量化图像计算的连通区域图、量化级别为</a:t>
            </a:r>
            <a:r>
              <a:rPr lang="en-US" altLang="zh-CN" dirty="0"/>
              <a:t>8</a:t>
            </a:r>
            <a:r>
              <a:rPr lang="zh-CN" altLang="en-US" dirty="0"/>
              <a:t>时对应的聚合向量分布图</a:t>
            </a:r>
            <a:endParaRPr lang="en-GB" altLang="zh-CN" dirty="0"/>
          </a:p>
        </p:txBody>
      </p:sp>
    </p:spTree>
    <p:extLst>
      <p:ext uri="{BB962C8B-B14F-4D97-AF65-F5344CB8AC3E}">
        <p14:creationId xmlns:p14="http://schemas.microsoft.com/office/powerpoint/2010/main" val="3964942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55</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840592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56</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58615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6</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037675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7</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655403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8</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2344119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E255D-FB69-4F57-9899-61E3D580375C}" type="slidenum">
              <a:rPr lang="zh-CN" altLang="en-US" smtClean="0"/>
              <a:t>9</a:t>
            </a:fld>
            <a:endParaRPr lang="zh-CN" altLang="en-US"/>
          </a:p>
        </p:txBody>
      </p:sp>
      <p:sp>
        <p:nvSpPr>
          <p:cNvPr id="8195" name="Rectangle 2"/>
          <p:cNvSpPr>
            <a:spLocks noGrp="1" noRot="1" noChangeAspect="1" noChangeArrowheads="1" noTextEdit="1"/>
          </p:cNvSpPr>
          <p:nvPr>
            <p:ph type="sldImg" idx="4294967295"/>
          </p:nvPr>
        </p:nvSpPr>
        <p:spPr/>
      </p:sp>
      <p:sp>
        <p:nvSpPr>
          <p:cNvPr id="81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extLst>
      <p:ext uri="{BB962C8B-B14F-4D97-AF65-F5344CB8AC3E}">
        <p14:creationId xmlns:p14="http://schemas.microsoft.com/office/powerpoint/2010/main" val="1495005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l="7692"/>
          <a:stretch>
            <a:fillRect/>
          </a:stretch>
        </p:blipFill>
        <p:spPr>
          <a:xfrm>
            <a:off x="0" y="0"/>
            <a:ext cx="4988560" cy="6858000"/>
          </a:xfrm>
          <a:prstGeom prst="rect">
            <a:avLst/>
          </a:prstGeom>
        </p:spPr>
      </p:pic>
      <p:sp>
        <p:nvSpPr>
          <p:cNvPr id="2" name="Title 1"/>
          <p:cNvSpPr>
            <a:spLocks noGrp="1"/>
          </p:cNvSpPr>
          <p:nvPr>
            <p:ph type="ctrTitle"/>
          </p:nvPr>
        </p:nvSpPr>
        <p:spPr>
          <a:xfrm>
            <a:off x="2830286" y="1929584"/>
            <a:ext cx="9056915" cy="1672454"/>
          </a:xfrm>
        </p:spPr>
        <p:txBody>
          <a:bodyPr anchor="b">
            <a:normAutofit/>
          </a:bodyPr>
          <a:lstStyle>
            <a:lvl1pPr algn="ctr" rtl="0" fontAlgn="auto">
              <a:lnSpc>
                <a:spcPct val="90000"/>
              </a:lnSpc>
              <a:spcBef>
                <a:spcPct val="0"/>
              </a:spcBef>
              <a:spcAft>
                <a:spcPts val="0"/>
              </a:spcAft>
              <a:defRPr lang="en-US" sz="4400"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2830286" y="3689124"/>
            <a:ext cx="9056915" cy="1655762"/>
          </a:xfrm>
        </p:spPr>
        <p:txBody>
          <a:bodyPr>
            <a:normAutofit/>
          </a:bodyPr>
          <a:lstStyle>
            <a:lvl1pPr marL="0" indent="0" algn="ctr" rtl="0" fontAlgn="base">
              <a:lnSpc>
                <a:spcPct val="90000"/>
              </a:lnSpc>
              <a:spcBef>
                <a:spcPts val="1000"/>
              </a:spcBef>
              <a:spcAft>
                <a:spcPct val="0"/>
              </a:spcAft>
              <a:buFont typeface="Arial" panose="020B0604020202020204" pitchFamily="34" charset="0"/>
              <a:buNone/>
              <a:defRPr lang="en-US" sz="2700" kern="1200" dirty="0">
                <a:solidFill>
                  <a:schemeClr val="tx1"/>
                </a:solidFill>
                <a:latin typeface="+mn-lt"/>
                <a:ea typeface="宋体" pitchFamily="2"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95FD040-419B-446C-933E-B5BEF88DB719}" type="datetime1">
              <a:rPr lang="en-US" altLang="zh-CN" smtClean="0"/>
              <a:t>4/22/2024</a:t>
            </a:fld>
            <a:endParaRPr lang="en-US" altLang="zh-CN">
              <a:ea typeface="宋体" pitchFamily="2" charset="-122"/>
            </a:endParaRPr>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F767C762-B6D2-434D-8018-556DA69FC392}" type="slidenum">
              <a:rPr lang="en-US" altLang="zh-CN" smtClean="0"/>
              <a:t>‹#›</a:t>
            </a:fld>
            <a:endParaRPr lang="en-US" altLang="zh-CN"/>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452879"/>
            <a:ext cx="2628900" cy="472408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1452879"/>
            <a:ext cx="7734300" cy="472408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2D4B1AF-C2DB-4410-81B0-FB263F309CD6}" type="datetime1">
              <a:rPr lang="en-US" altLang="zh-CN" smtClean="0"/>
              <a:t>4/22/2024</a:t>
            </a:fld>
            <a:endParaRPr lang="en-US" altLang="zh-CN">
              <a:ea typeface="宋体" pitchFamily="2" charset="-122"/>
            </a:endParaRPr>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20D7146C-3A4F-404D-A0A8-92C8082F0750}" type="slidenum">
              <a:rPr lang="en-US" altLang="zh-CN" smtClean="0"/>
              <a:t>‹#›</a:t>
            </a:fld>
            <a:endParaRPr lang="en-US" altLang="zh-CN"/>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30927" y="0"/>
            <a:ext cx="8107676" cy="1055077"/>
          </a:xfrm>
        </p:spPr>
        <p:txBody>
          <a:bodyPr>
            <a:normAutofit/>
          </a:bodyPr>
          <a:lstStyle>
            <a:lvl1pPr algn="l" rtl="0" eaLnBrk="1" fontAlgn="base" hangingPunct="1">
              <a:spcBef>
                <a:spcPct val="0"/>
              </a:spcBef>
              <a:spcAft>
                <a:spcPct val="0"/>
              </a:spcAft>
              <a:defRPr 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50006" y="1236344"/>
            <a:ext cx="11235593" cy="4778375"/>
          </a:xfrm>
        </p:spPr>
        <p:txBody>
          <a:bodyPr/>
          <a:lstStyle>
            <a:lvl2pPr marL="800100" indent="-342900">
              <a:buFont typeface="Wingdings" panose="05000000000000000000" pitchFamily="2" charset="2"/>
              <a:buChar char="n"/>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日期占位符 6"/>
          <p:cNvSpPr>
            <a:spLocks noGrp="1"/>
          </p:cNvSpPr>
          <p:nvPr>
            <p:ph type="dt" sz="half" idx="10"/>
          </p:nvPr>
        </p:nvSpPr>
        <p:spPr/>
        <p:txBody>
          <a:bodyPr/>
          <a:lstStyle/>
          <a:p>
            <a:fld id="{CBBA5ED3-6D65-4BF7-AFFD-262BA32173FE}" type="datetime1">
              <a:rPr lang="en-US" altLang="zh-CN" smtClean="0"/>
              <a:t>4/22/2024</a:t>
            </a:fld>
            <a:endParaRPr lang="en-US" altLang="zh-CN">
              <a:ea typeface="宋体" pitchFamily="2" charset="-122"/>
            </a:endParaRPr>
          </a:p>
        </p:txBody>
      </p:sp>
      <p:sp>
        <p:nvSpPr>
          <p:cNvPr id="8" name="页脚占位符 7"/>
          <p:cNvSpPr>
            <a:spLocks noGrp="1"/>
          </p:cNvSpPr>
          <p:nvPr>
            <p:ph type="ftr" sz="quarter" idx="11"/>
          </p:nvPr>
        </p:nvSpPr>
        <p:spPr/>
        <p:txBody>
          <a:bodyPr/>
          <a:lstStyle/>
          <a:p>
            <a:endParaRPr lang="en-US" altLang="zh-CN"/>
          </a:p>
        </p:txBody>
      </p:sp>
      <p:sp>
        <p:nvSpPr>
          <p:cNvPr id="9" name="灯片编号占位符 8"/>
          <p:cNvSpPr>
            <a:spLocks noGrp="1"/>
          </p:cNvSpPr>
          <p:nvPr>
            <p:ph type="sldNum" sz="quarter" idx="12"/>
          </p:nvPr>
        </p:nvSpPr>
        <p:spPr/>
        <p:txBody>
          <a:bodyPr/>
          <a:lstStyle/>
          <a:p>
            <a:fld id="{70B60EAF-A1DC-4C3B-A324-FE68300B7507}" type="slidenum">
              <a:rPr lang="en-US" altLang="zh-CN" smtClean="0"/>
              <a:t>‹#›</a:t>
            </a:fld>
            <a:endParaRPr lang="en-US" altLang="zh-CN"/>
          </a:p>
        </p:txBody>
      </p:sp>
      <p:cxnSp>
        <p:nvCxnSpPr>
          <p:cNvPr id="12" name="直接连接符 11"/>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50007" y="0"/>
            <a:ext cx="7603393"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CBA525B-E148-42A5-98AA-6095683ECE2C}" type="datetime1">
              <a:rPr lang="en-US" altLang="zh-CN" smtClean="0"/>
              <a:t>4/22/2024</a:t>
            </a:fld>
            <a:endParaRPr lang="en-US" altLang="zh-CN">
              <a:ea typeface="宋体" pitchFamily="2" charset="-122"/>
            </a:endParaRPr>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5E7DD8A-4958-40B5-ADBB-59C96B4589C5}" type="slidenum">
              <a:rPr lang="en-US" altLang="zh-CN" smtClean="0"/>
              <a:t>‹#›</a:t>
            </a:fld>
            <a:endParaRPr lang="en-US" altLang="zh-CN"/>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D5387B3-263C-4FEB-B31E-377CB0149C09}" type="datetime1">
              <a:rPr lang="en-US" altLang="zh-CN" smtClean="0"/>
              <a:t>4/22/2024</a:t>
            </a:fld>
            <a:endParaRPr lang="en-US" altLang="zh-CN">
              <a:ea typeface="宋体" pitchFamily="2" charset="-122"/>
            </a:endParaRPr>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E4EAB5B1-A0C2-4A89-81A1-79B8745AF9BB}" type="slidenum">
              <a:rPr lang="en-US" altLang="zh-CN" smtClean="0"/>
              <a:t>‹#›</a:t>
            </a:fld>
            <a:endParaRPr lang="en-US" altLang="zh-CN"/>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50007" y="1"/>
            <a:ext cx="7923433" cy="1055076"/>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EB2ADDF-6F02-4D92-AE19-1ACB8F38485B}" type="datetime1">
              <a:rPr lang="en-US" altLang="zh-CN" smtClean="0"/>
              <a:t>4/22/2024</a:t>
            </a:fld>
            <a:endParaRPr lang="en-US" altLang="zh-CN">
              <a:ea typeface="宋体" pitchFamily="2" charset="-122"/>
            </a:endParaRPr>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EC2B73CA-9543-4683-AAA9-2CADCCB7F35D}" type="slidenum">
              <a:rPr lang="en-US" altLang="zh-CN" smtClean="0"/>
              <a:t>‹#›</a:t>
            </a:fld>
            <a:endParaRPr lang="en-US" altLang="zh-CN"/>
          </a:p>
        </p:txBody>
      </p:sp>
      <p:cxnSp>
        <p:nvCxnSpPr>
          <p:cNvPr id="10" name="直接连接符 9"/>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7AF3E1A-4B33-4076-A838-3ADC5C53CADD}" type="datetime1">
              <a:rPr lang="en-US" altLang="zh-CN" smtClean="0"/>
              <a:t>4/22/2024</a:t>
            </a:fld>
            <a:endParaRPr lang="en-US" altLang="zh-CN">
              <a:ea typeface="宋体" pitchFamily="2" charset="-122"/>
            </a:endParaRPr>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D01D78C-FC6A-42A8-9A2C-22AB3B1796D9}" type="slidenum">
              <a:rPr lang="en-US" altLang="zh-CN" smtClean="0"/>
              <a:t>‹#›</a:t>
            </a:fld>
            <a:endParaRPr lang="en-US" altLang="zh-CN"/>
          </a:p>
        </p:txBody>
      </p:sp>
      <p:cxnSp>
        <p:nvCxnSpPr>
          <p:cNvPr id="6" name="直接连接符 5"/>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55F1E-6D46-44D7-87CB-DB384DCB9C59}" type="datetime1">
              <a:rPr lang="en-US" altLang="zh-CN" smtClean="0"/>
              <a:t>4/22/2024</a:t>
            </a:fld>
            <a:endParaRPr lang="en-US" altLang="zh-CN">
              <a:ea typeface="宋体" pitchFamily="2" charset="-122"/>
            </a:endParaRPr>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3595AA1B-75B8-4CAB-8CFA-760FECDF93F6}" type="slidenum">
              <a:rPr lang="en-US" altLang="zh-CN" smtClean="0"/>
              <a:t>‹#›</a:t>
            </a:fld>
            <a:endParaRPr lang="en-US" altLang="zh-CN"/>
          </a:p>
        </p:txBody>
      </p:sp>
      <p:cxnSp>
        <p:nvCxnSpPr>
          <p:cNvPr id="5" name="直接连接符 4"/>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11672"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D1081BB-FC37-48C3-BA78-2D890142D10D}" type="datetime1">
              <a:rPr lang="en-US" altLang="zh-CN" smtClean="0"/>
              <a:t>4/22/2024</a:t>
            </a:fld>
            <a:endParaRPr lang="en-US" altLang="zh-CN">
              <a:ea typeface="宋体" pitchFamily="2" charset="-122"/>
            </a:endParaRPr>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1543CDEA-F2E9-4EB1-AA39-EFCC197BC1D3}" type="slidenum">
              <a:rPr lang="en-US" altLang="zh-CN" smtClean="0"/>
              <a:t>‹#›</a:t>
            </a:fld>
            <a:endParaRPr lang="en-US" altLang="zh-CN"/>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62472"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E9990C4-3DF7-42E7-A3AA-5816E100AEF3}" type="datetime1">
              <a:rPr lang="en-US" altLang="zh-CN" smtClean="0"/>
              <a:t>4/22/2024</a:t>
            </a:fld>
            <a:endParaRPr lang="en-US" altLang="zh-CN">
              <a:ea typeface="宋体" pitchFamily="2" charset="-122"/>
            </a:endParaRPr>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9F4B5AFF-9DE9-4A85-A718-AB30E3E60DB7}" type="slidenum">
              <a:rPr lang="en-US" altLang="zh-CN" smtClean="0"/>
              <a:t>‹#›</a:t>
            </a:fld>
            <a:endParaRPr lang="en-US" altLang="zh-CN"/>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9000" t="-1000" b="-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4"/>
          <a:stretch>
            <a:fillRect/>
          </a:stretch>
        </p:blipFill>
        <p:spPr>
          <a:xfrm>
            <a:off x="0" y="1"/>
            <a:ext cx="4105848" cy="6858957"/>
          </a:xfrm>
          <a:prstGeom prst="rect">
            <a:avLst/>
          </a:prstGeom>
        </p:spPr>
      </p:pic>
      <p:sp>
        <p:nvSpPr>
          <p:cNvPr id="2" name="Title Placeholder 1"/>
          <p:cNvSpPr>
            <a:spLocks noGrp="1"/>
          </p:cNvSpPr>
          <p:nvPr>
            <p:ph type="title"/>
          </p:nvPr>
        </p:nvSpPr>
        <p:spPr>
          <a:xfrm>
            <a:off x="401955" y="1"/>
            <a:ext cx="7953913" cy="105507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4EF80A-9317-42C0-886F-8C96743EA8FA}" type="datetime1">
              <a:rPr lang="en-US" altLang="zh-CN" smtClean="0"/>
              <a:t>4/22/2024</a:t>
            </a:fld>
            <a:endParaRPr lang="en-US" altLang="zh-CN">
              <a:ea typeface="宋体" pitchFamily="2" charset="-122"/>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9272452" y="6356350"/>
            <a:ext cx="2743200" cy="365125"/>
          </a:xfrm>
          <a:prstGeom prst="rect">
            <a:avLst/>
          </a:prstGeom>
        </p:spPr>
        <p:txBody>
          <a:bodyPr vert="horz" lIns="91440" tIns="45720" rIns="91440" bIns="45720" rtlCol="0" anchor="ctr"/>
          <a:lstStyle>
            <a:lvl1pPr algn="r" rtl="0" eaLnBrk="1" fontAlgn="base" hangingPunct="1">
              <a:spcBef>
                <a:spcPct val="0"/>
              </a:spcBef>
              <a:spcAft>
                <a:spcPct val="0"/>
              </a:spcAft>
              <a:defRPr lang="en-US" sz="2000" kern="1200" smtClean="0">
                <a:solidFill>
                  <a:schemeClr val="accent1">
                    <a:lumMod val="50000"/>
                  </a:schemeClr>
                </a:solidFill>
                <a:latin typeface="微软雅黑" panose="020B0503020204020204" pitchFamily="34" charset="-122"/>
                <a:ea typeface="微软雅黑" panose="020B0503020204020204" pitchFamily="34" charset="-122"/>
                <a:cs typeface="+mn-cs"/>
              </a:defRPr>
            </a:lvl1pPr>
          </a:lstStyle>
          <a:p>
            <a:fld id="{FCCBC855-DF6A-47CA-A95B-D0BF5A30206C}" type="slidenum">
              <a:rPr lang="en-US" altLang="zh-CN" smtClean="0"/>
              <a:t>‹#›</a:t>
            </a:fld>
            <a:endParaRPr lang="en-US" altLang="zh-CN"/>
          </a:p>
        </p:txBody>
      </p:sp>
      <p:pic>
        <p:nvPicPr>
          <p:cNvPr id="8" name="图片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48246" y="230188"/>
            <a:ext cx="3298222" cy="60965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base" latinLnBrk="0" hangingPunct="1">
        <a:lnSpc>
          <a:spcPct val="90000"/>
        </a:lnSpc>
        <a:spcBef>
          <a:spcPct val="0"/>
        </a:spcBef>
        <a:spcAft>
          <a:spcPct val="0"/>
        </a:spcAft>
        <a:buNone/>
        <a:defRPr lang="en-US" altLang="en-US" sz="2800" kern="1200" dirty="0">
          <a:solidFill>
            <a:schemeClr val="tx1"/>
          </a:solidFill>
          <a:latin typeface="微软雅黑" panose="020B0503020204020204" pitchFamily="34" charset="-122"/>
          <a:ea typeface="微软雅黑" panose="020B0503020204020204" pitchFamily="34" charset="-122"/>
          <a:cs typeface="+mn-cs"/>
        </a:defRPr>
      </a:lvl1pPr>
    </p:titleStyle>
    <p:bodyStyle>
      <a:lvl1pPr marL="0" indent="0" algn="l" defTabSz="914400" rtl="0" eaLnBrk="1" latinLnBrk="0" hangingPunct="1">
        <a:lnSpc>
          <a:spcPct val="90000"/>
        </a:lnSpc>
        <a:spcBef>
          <a:spcPts val="1000"/>
        </a:spcBef>
        <a:buClr>
          <a:schemeClr val="accent1">
            <a:lumMod val="75000"/>
          </a:schemeClr>
        </a:buClr>
        <a:buFont typeface="Wingdings" panose="05000000000000000000" pitchFamily="2" charset="2"/>
        <a:buNone/>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1pPr>
      <a:lvl2pPr marL="9144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2pPr>
      <a:lvl3pPr marL="13716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0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3pPr>
      <a:lvl4pPr marL="17145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4pPr>
      <a:lvl5pPr marL="21717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3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13.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9.xml"/><Relationship Id="rId7" Type="http://schemas.openxmlformats.org/officeDocument/2006/relationships/image" Target="../media/image14.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4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44.xml"/><Relationship Id="rId7" Type="http://schemas.openxmlformats.org/officeDocument/2006/relationships/image" Target="../media/image18.wmf"/><Relationship Id="rId2" Type="http://schemas.openxmlformats.org/officeDocument/2006/relationships/tags" Target="../tags/tag4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notesSlide" Target="../notesSlides/notesSlide14.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1.w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24.png"/><Relationship Id="rId18" Type="http://schemas.openxmlformats.org/officeDocument/2006/relationships/image" Target="../media/image29.jpe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notesSlide" Target="../notesSlides/notesSlide18.xml"/><Relationship Id="rId17" Type="http://schemas.openxmlformats.org/officeDocument/2006/relationships/image" Target="../media/image28.jpeg"/><Relationship Id="rId2" Type="http://schemas.openxmlformats.org/officeDocument/2006/relationships/tags" Target="../tags/tag49.xml"/><Relationship Id="rId16" Type="http://schemas.openxmlformats.org/officeDocument/2006/relationships/image" Target="../media/image27.jpe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slideLayout" Target="../slideLayouts/slideLayout2.xml"/><Relationship Id="rId5" Type="http://schemas.openxmlformats.org/officeDocument/2006/relationships/tags" Target="../tags/tag52.xml"/><Relationship Id="rId15" Type="http://schemas.openxmlformats.org/officeDocument/2006/relationships/image" Target="../media/image26.png"/><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tags" Target="../tags/tag63.xml"/><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2.xml"/><Relationship Id="rId11" Type="http://schemas.openxmlformats.org/officeDocument/2006/relationships/image" Target="../media/image33.png"/><Relationship Id="rId5" Type="http://schemas.openxmlformats.org/officeDocument/2006/relationships/notesSlide" Target="../notesSlides/notesSlide20.xml"/><Relationship Id="rId10" Type="http://schemas.openxmlformats.org/officeDocument/2006/relationships/tags" Target="../tags/tag63.xml"/><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6.xml"/><Relationship Id="rId7" Type="http://schemas.openxmlformats.org/officeDocument/2006/relationships/image" Target="../media/image34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7.xml"/><Relationship Id="rId11" Type="http://schemas.openxmlformats.org/officeDocument/2006/relationships/image" Target="../media/image36.png"/><Relationship Id="rId5" Type="http://schemas.openxmlformats.org/officeDocument/2006/relationships/notesSlide" Target="../notesSlides/notesSlide21.xml"/><Relationship Id="rId10" Type="http://schemas.openxmlformats.org/officeDocument/2006/relationships/tags" Target="../tags/tag71.xml"/><Relationship Id="rId4" Type="http://schemas.openxmlformats.org/officeDocument/2006/relationships/slideLayout" Target="../slideLayouts/slideLayout2.xml"/><Relationship Id="rId9" Type="http://schemas.openxmlformats.org/officeDocument/2006/relationships/image" Target="../media/image3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3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0.xml"/><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74.xml"/><Relationship Id="rId7" Type="http://schemas.openxmlformats.org/officeDocument/2006/relationships/notesSlide" Target="../notesSlides/notesSlide24.xml"/><Relationship Id="rId2" Type="http://schemas.openxmlformats.org/officeDocument/2006/relationships/tags" Target="../tags/tag73.xml"/><Relationship Id="rId1"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39.wmf"/></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79.xml"/><Relationship Id="rId7"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10" Type="http://schemas.openxmlformats.org/officeDocument/2006/relationships/image" Target="../media/image41.png"/><Relationship Id="rId4" Type="http://schemas.openxmlformats.org/officeDocument/2006/relationships/tags" Target="../tags/tag80.xml"/><Relationship Id="rId9" Type="http://schemas.openxmlformats.org/officeDocument/2006/relationships/image" Target="../media/image40.wmf"/></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85.xml"/><Relationship Id="rId7"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10" Type="http://schemas.openxmlformats.org/officeDocument/2006/relationships/image" Target="../media/image41.png"/><Relationship Id="rId4" Type="http://schemas.openxmlformats.org/officeDocument/2006/relationships/tags" Target="../tags/tag86.xml"/><Relationship Id="rId9" Type="http://schemas.openxmlformats.org/officeDocument/2006/relationships/image" Target="../media/image40.wmf"/></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91.xml"/><Relationship Id="rId7" Type="http://schemas.openxmlformats.org/officeDocument/2006/relationships/notesSlide" Target="../notesSlides/notesSlide27.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2.xml"/><Relationship Id="rId11" Type="http://schemas.openxmlformats.org/officeDocument/2006/relationships/image" Target="../media/image43.png"/><Relationship Id="rId5" Type="http://schemas.openxmlformats.org/officeDocument/2006/relationships/tags" Target="../tags/tag93.xml"/><Relationship Id="rId10" Type="http://schemas.openxmlformats.org/officeDocument/2006/relationships/image" Target="../media/image420.png"/><Relationship Id="rId4" Type="http://schemas.openxmlformats.org/officeDocument/2006/relationships/tags" Target="../tags/tag92.xml"/><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95.xml"/><Relationship Id="rId7" Type="http://schemas.openxmlformats.org/officeDocument/2006/relationships/image" Target="../media/image44.png"/><Relationship Id="rId2" Type="http://schemas.openxmlformats.org/officeDocument/2006/relationships/tags" Target="../tags/tag94.xml"/><Relationship Id="rId1" Type="http://schemas.openxmlformats.org/officeDocument/2006/relationships/vmlDrawing" Target="../drawings/vmlDrawing5.vml"/><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96.xml"/><Relationship Id="rId9" Type="http://schemas.openxmlformats.org/officeDocument/2006/relationships/image" Target="../media/image42.wmf"/></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99.xml"/><Relationship Id="rId7" Type="http://schemas.openxmlformats.org/officeDocument/2006/relationships/slideLayout" Target="../slideLayouts/slideLayout2.xml"/><Relationship Id="rId12" Type="http://schemas.openxmlformats.org/officeDocument/2006/relationships/image" Target="../media/image48.jpe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47.jpeg"/><Relationship Id="rId5" Type="http://schemas.openxmlformats.org/officeDocument/2006/relationships/tags" Target="../tags/tag101.xml"/><Relationship Id="rId10" Type="http://schemas.openxmlformats.org/officeDocument/2006/relationships/image" Target="../media/image46.jpeg"/><Relationship Id="rId4" Type="http://schemas.openxmlformats.org/officeDocument/2006/relationships/tags" Target="../tags/tag100.xml"/><Relationship Id="rId9" Type="http://schemas.openxmlformats.org/officeDocument/2006/relationships/image" Target="../media/image45.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oleObject" Target="../embeddings/oleObject2.bin"/><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5.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tags" Target="../tags/tag7.xml"/><Relationship Id="rId11" Type="http://schemas.openxmlformats.org/officeDocument/2006/relationships/oleObject" Target="../embeddings/oleObject1.bin"/><Relationship Id="rId5" Type="http://schemas.openxmlformats.org/officeDocument/2006/relationships/tags" Target="../tags/tag6.xml"/><Relationship Id="rId10" Type="http://schemas.openxmlformats.org/officeDocument/2006/relationships/image" Target="../media/image7.png"/><Relationship Id="rId4" Type="http://schemas.openxmlformats.org/officeDocument/2006/relationships/tags" Target="../tags/tag5.xml"/><Relationship Id="rId9" Type="http://schemas.openxmlformats.org/officeDocument/2006/relationships/notesSlide" Target="../notesSlides/notesSlide3.xml"/><Relationship Id="rId14" Type="http://schemas.openxmlformats.org/officeDocument/2006/relationships/image" Target="../media/image6.wmf"/></Relationships>
</file>

<file path=ppt/slides/_rels/slide3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slideLayout" Target="../slideLayouts/slideLayout2.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image" Target="../media/image26.png"/><Relationship Id="rId2" Type="http://schemas.openxmlformats.org/officeDocument/2006/relationships/tags" Target="../tags/tag104.xml"/><Relationship Id="rId16" Type="http://schemas.openxmlformats.org/officeDocument/2006/relationships/image" Target="../media/image25.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image" Target="../media/image49.wmf"/><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9.xml"/><Relationship Id="rId7" Type="http://schemas.openxmlformats.org/officeDocument/2006/relationships/image" Target="../media/image50.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12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54.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55.png"/><Relationship Id="rId5" Type="http://schemas.openxmlformats.org/officeDocument/2006/relationships/tags" Target="../tags/tag132.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tags" Target="../tags/tag129.xml"/><Relationship Id="rId7" Type="http://schemas.openxmlformats.org/officeDocument/2006/relationships/oleObject" Target="../embeddings/oleObject9.bin"/><Relationship Id="rId2" Type="http://schemas.openxmlformats.org/officeDocument/2006/relationships/tags" Target="../tags/tag128.xml"/><Relationship Id="rId1" Type="http://schemas.openxmlformats.org/officeDocument/2006/relationships/vmlDrawing" Target="../drawings/vmlDrawing6.vml"/><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tags" Target="../tags/tag130.xml"/></Relationships>
</file>

<file path=ppt/slides/_rels/slide37.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image" Target="../media/image56.png"/><Relationship Id="rId2" Type="http://schemas.openxmlformats.org/officeDocument/2006/relationships/tags" Target="../tags/tag133.xml"/><Relationship Id="rId1" Type="http://schemas.openxmlformats.org/officeDocument/2006/relationships/tags" Target="../tags/tag131.xml"/><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tags" Target="../tags/tag13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36.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3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1.xml"/><Relationship Id="rId7" Type="http://schemas.openxmlformats.org/officeDocument/2006/relationships/image" Target="../media/image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image" Target="../media/image61.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image" Target="../media/image60.png"/><Relationship Id="rId5" Type="http://schemas.openxmlformats.org/officeDocument/2006/relationships/tags" Target="../tags/tag144.xml"/><Relationship Id="rId10" Type="http://schemas.openxmlformats.org/officeDocument/2006/relationships/image" Target="../media/image59.png"/><Relationship Id="rId4" Type="http://schemas.openxmlformats.org/officeDocument/2006/relationships/tags" Target="../tags/tag143.xml"/><Relationship Id="rId9"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62.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2.xml"/><Relationship Id="rId7" Type="http://schemas.openxmlformats.org/officeDocument/2006/relationships/image" Target="../media/image72.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153.xml"/><Relationship Id="rId7" Type="http://schemas.openxmlformats.org/officeDocument/2006/relationships/image" Target="../media/image75.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63.png"/><Relationship Id="rId5" Type="http://schemas.openxmlformats.org/officeDocument/2006/relationships/notesSlide" Target="../notesSlides/notesSlide44.xml"/><Relationship Id="rId4" Type="http://schemas.openxmlformats.org/officeDocument/2006/relationships/slideLayout" Target="../slideLayouts/slideLayout2.xml"/><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45.xml"/><Relationship Id="rId5" Type="http://schemas.openxmlformats.org/officeDocument/2006/relationships/slideLayout" Target="../slideLayouts/slideLayout2.xml"/><Relationship Id="rId4" Type="http://schemas.openxmlformats.org/officeDocument/2006/relationships/tags" Target="../tags/tag157.xml"/></Relationships>
</file>

<file path=ppt/slides/_rels/slide46.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image" Target="../media/image66.png"/><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image" Target="../media/image65.png"/><Relationship Id="rId2" Type="http://schemas.openxmlformats.org/officeDocument/2006/relationships/tags" Target="../tags/tag159.xml"/><Relationship Id="rId16" Type="http://schemas.openxmlformats.org/officeDocument/2006/relationships/image" Target="../media/image69.png"/><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media/image64.png"/><Relationship Id="rId5" Type="http://schemas.openxmlformats.org/officeDocument/2006/relationships/tags" Target="../tags/tag162.xml"/><Relationship Id="rId15" Type="http://schemas.openxmlformats.org/officeDocument/2006/relationships/image" Target="../media/image68.png"/><Relationship Id="rId10" Type="http://schemas.openxmlformats.org/officeDocument/2006/relationships/notesSlide" Target="../notesSlides/notesSlide46.xml"/><Relationship Id="rId4" Type="http://schemas.openxmlformats.org/officeDocument/2006/relationships/tags" Target="../tags/tag161.xml"/><Relationship Id="rId9" Type="http://schemas.openxmlformats.org/officeDocument/2006/relationships/slideLayout" Target="../slideLayouts/slideLayout2.xml"/><Relationship Id="rId1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notesSlide" Target="../notesSlides/notesSlide48.xml"/><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0.wmf"/><Relationship Id="rId5" Type="http://schemas.openxmlformats.org/officeDocument/2006/relationships/oleObject" Target="../embeddings/oleObject10.bin"/><Relationship Id="rId10" Type="http://schemas.openxmlformats.org/officeDocument/2006/relationships/image" Target="../media/image72.wmf"/><Relationship Id="rId4" Type="http://schemas.openxmlformats.org/officeDocument/2006/relationships/image" Target="../media/image74.png"/><Relationship Id="rId9" Type="http://schemas.openxmlformats.org/officeDocument/2006/relationships/oleObject" Target="../embeddings/oleObject12.bin"/></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6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67.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0.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1.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27.xml"/><Relationship Id="rId7"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Digital Image Processing</a:t>
            </a:r>
            <a:br>
              <a:rPr lang="en-US" altLang="zh-CN" dirty="0"/>
            </a:br>
            <a:r>
              <a:rPr lang="en-US" altLang="zh-CN" dirty="0"/>
              <a:t>Technologies &amp; Applications</a:t>
            </a:r>
            <a:endParaRPr lang="zh-CN" altLang="en-US" dirty="0"/>
          </a:p>
        </p:txBody>
      </p:sp>
      <p:sp>
        <p:nvSpPr>
          <p:cNvPr id="5122" name="Rectangle 3"/>
          <p:cNvSpPr>
            <a:spLocks noGrp="1" noChangeArrowheads="1"/>
          </p:cNvSpPr>
          <p:nvPr>
            <p:ph type="subTitle" idx="1"/>
          </p:nvPr>
        </p:nvSpPr>
        <p:spPr/>
        <p:txBody>
          <a:bodyPr/>
          <a:lstStyle/>
          <a:p>
            <a:pPr marL="0" indent="0" eaLnBrk="1" hangingPunct="1"/>
            <a:r>
              <a:rPr lang="en-IE" altLang="zh-CN" dirty="0">
                <a:latin typeface="+mj-lt"/>
                <a:cs typeface="+mj-cs"/>
                <a:sym typeface="+mn-ea"/>
              </a:rPr>
              <a:t>Representation &amp; Description</a:t>
            </a:r>
            <a:endParaRPr lang="en-US" altLang="zh-CN" dirty="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10</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16385" name="Picture 4"/>
          <p:cNvPicPr>
            <a:picLocks noChangeAspect="1"/>
          </p:cNvPicPr>
          <p:nvPr>
            <p:custDataLst>
              <p:tags r:id="rId2"/>
            </p:custDataLst>
          </p:nvPr>
        </p:nvPicPr>
        <p:blipFill>
          <a:blip r:embed="rId7"/>
          <a:srcRect l="18454"/>
          <a:stretch>
            <a:fillRect/>
          </a:stretch>
        </p:blipFill>
        <p:spPr>
          <a:xfrm>
            <a:off x="6096000" y="1219200"/>
            <a:ext cx="5396230" cy="5357495"/>
          </a:xfrm>
          <a:prstGeom prst="rect">
            <a:avLst/>
          </a:prstGeom>
          <a:noFill/>
          <a:ln w="9525">
            <a:noFill/>
          </a:ln>
        </p:spPr>
      </p:pic>
      <p:sp>
        <p:nvSpPr>
          <p:cNvPr id="16387" name="Text Box 6"/>
          <p:cNvSpPr txBox="1"/>
          <p:nvPr>
            <p:custDataLst>
              <p:tags r:id="rId3"/>
            </p:custDataLst>
          </p:nvPr>
        </p:nvSpPr>
        <p:spPr>
          <a:xfrm>
            <a:off x="603250" y="1218565"/>
            <a:ext cx="5116195" cy="1568450"/>
          </a:xfrm>
          <a:prstGeom prst="rect">
            <a:avLst/>
          </a:prstGeom>
          <a:noFill/>
          <a:ln w="12700">
            <a:noFill/>
          </a:ln>
        </p:spPr>
        <p:txBody>
          <a:bodyPr wrap="square" anchor="t" anchorCtr="0">
            <a:spAutoFit/>
          </a:bodyPr>
          <a:lstStyle/>
          <a:p>
            <a:pPr algn="just"/>
            <a:r>
              <a:rPr lang="en-US" altLang="zh-CN" sz="2400" dirty="0">
                <a:latin typeface="微软雅黑" panose="020B0503020204020204" pitchFamily="34" charset="-122"/>
                <a:ea typeface="微软雅黑" panose="020B0503020204020204" pitchFamily="34" charset="-122"/>
              </a:rPr>
              <a:t>Even simple region descriptor such as normalized area can be quite useful in extracting information from images.</a:t>
            </a:r>
          </a:p>
        </p:txBody>
      </p:sp>
      <p:graphicFrame>
        <p:nvGraphicFramePr>
          <p:cNvPr id="412713" name="Group 41"/>
          <p:cNvGraphicFramePr>
            <a:graphicFrameLocks noGrp="1"/>
          </p:cNvGraphicFramePr>
          <p:nvPr>
            <p:ph idx="1"/>
            <p:custDataLst>
              <p:tags r:id="rId4"/>
            </p:custDataLst>
            <p:extLst>
              <p:ext uri="{D42A27DB-BD31-4B8C-83A1-F6EECF244321}">
                <p14:modId xmlns:p14="http://schemas.microsoft.com/office/powerpoint/2010/main" val="907217349"/>
              </p:ext>
            </p:extLst>
          </p:nvPr>
        </p:nvGraphicFramePr>
        <p:xfrm>
          <a:off x="743585" y="3333750"/>
          <a:ext cx="4314825" cy="2876321"/>
        </p:xfrm>
        <a:graphic>
          <a:graphicData uri="http://schemas.openxmlformats.org/drawingml/2006/table">
            <a:tbl>
              <a:tblPr/>
              <a:tblGrid>
                <a:gridCol w="1525270">
                  <a:extLst>
                    <a:ext uri="{9D8B030D-6E8A-4147-A177-3AD203B41FA5}">
                      <a16:colId xmlns:a16="http://schemas.microsoft.com/office/drawing/2014/main" val="20000"/>
                    </a:ext>
                  </a:extLst>
                </a:gridCol>
                <a:gridCol w="2789555">
                  <a:extLst>
                    <a:ext uri="{9D8B030D-6E8A-4147-A177-3AD203B41FA5}">
                      <a16:colId xmlns:a16="http://schemas.microsoft.com/office/drawing/2014/main" val="20001"/>
                    </a:ext>
                  </a:extLst>
                </a:gridCol>
              </a:tblGrid>
              <a:tr h="740816">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itchFamily="2" charset="-122"/>
                        </a:rPr>
                        <a:t>Region No. (From top)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itchFamily="2" charset="-122"/>
                        </a:rPr>
                        <a:t>Ratio of light per region to total lights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53467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itchFamily="2" charset="-122"/>
                        </a:rPr>
                        <a:t>0.204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4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itchFamily="2" charset="-122"/>
                        </a:rPr>
                        <a:t>0.640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467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itchFamily="2" charset="-122"/>
                        </a:rPr>
                        <a:t>0.049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213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itchFamily="2" charset="-122"/>
                        </a:rPr>
                        <a:t>0.107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11</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6" name="图片 5"/>
          <p:cNvPicPr/>
          <p:nvPr>
            <p:custDataLst>
              <p:tags r:id="rId2"/>
            </p:custDataLst>
          </p:nvPr>
        </p:nvPicPr>
        <p:blipFill>
          <a:blip r:embed="rId5"/>
          <a:stretch>
            <a:fillRect/>
          </a:stretch>
        </p:blipFill>
        <p:spPr>
          <a:xfrm>
            <a:off x="3484880" y="1174115"/>
            <a:ext cx="4624705" cy="5402580"/>
          </a:xfrm>
          <a:prstGeom prst="rect">
            <a:avLst/>
          </a:prstGeom>
          <a:noFill/>
          <a:ln w="9525">
            <a:noFill/>
          </a:ln>
        </p:spPr>
      </p:pic>
      <p:sp>
        <p:nvSpPr>
          <p:cNvPr id="7" name="文本框 6"/>
          <p:cNvSpPr txBox="1"/>
          <p:nvPr/>
        </p:nvSpPr>
        <p:spPr>
          <a:xfrm>
            <a:off x="594995" y="6551295"/>
            <a:ext cx="6096000" cy="306705"/>
          </a:xfrm>
          <a:prstGeom prst="rect">
            <a:avLst/>
          </a:prstGeom>
          <a:noFill/>
        </p:spPr>
        <p:txBody>
          <a:bodyPr wrap="square" rtlCol="0" anchor="t">
            <a:spAutoFit/>
          </a:bodyPr>
          <a:lstStyle/>
          <a:p>
            <a:r>
              <a:rPr lang="zh-CN" altLang="en-US" sz="1400"/>
              <a:t>https://www.xiaohongshu.com/explore/6325d0130000000008029f66</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Topological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12</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18435" name="Text Box 5"/>
          <p:cNvSpPr txBox="1"/>
          <p:nvPr>
            <p:custDataLst>
              <p:tags r:id="rId2"/>
            </p:custDataLst>
          </p:nvPr>
        </p:nvSpPr>
        <p:spPr>
          <a:xfrm>
            <a:off x="513080" y="1142365"/>
            <a:ext cx="11111230" cy="2985433"/>
          </a:xfrm>
          <a:prstGeom prst="rect">
            <a:avLst/>
          </a:prstGeom>
          <a:noFill/>
          <a:ln w="12700">
            <a:noFill/>
          </a:ln>
        </p:spPr>
        <p:txBody>
          <a:bodyPr wrap="square" anchor="t" anchorCtr="0">
            <a:spAutoFit/>
          </a:bodyPr>
          <a:lstStyle/>
          <a:p>
            <a:pPr marL="355600" indent="-355600" algn="just">
              <a:spcBef>
                <a:spcPts val="1200"/>
              </a:spcBef>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Topological properties are useful for global description of regions in the image plane.</a:t>
            </a:r>
          </a:p>
          <a:p>
            <a:pPr marL="355600" indent="-355600" algn="just">
              <a:spcBef>
                <a:spcPts val="1200"/>
              </a:spcBef>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Simply defined, topology is the study of properties of a figure that are unaffected by any deformation, as long as there is no tearing or joining of the figure.</a:t>
            </a:r>
          </a:p>
          <a:p>
            <a:pPr marL="355600" indent="-355600" algn="just">
              <a:spcBef>
                <a:spcPts val="1200"/>
              </a:spcBef>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Topological descriptors can be defined by the number of holes and connected components in the region.</a:t>
            </a:r>
          </a:p>
        </p:txBody>
      </p:sp>
      <p:pic>
        <p:nvPicPr>
          <p:cNvPr id="3" name="图片 2"/>
          <p:cNvPicPr>
            <a:picLocks noChangeAspect="1"/>
          </p:cNvPicPr>
          <p:nvPr>
            <p:custDataLst>
              <p:tags r:id="rId3"/>
            </p:custDataLst>
          </p:nvPr>
        </p:nvPicPr>
        <p:blipFill>
          <a:blip r:embed="rId7"/>
          <a:stretch>
            <a:fillRect/>
          </a:stretch>
        </p:blipFill>
        <p:spPr>
          <a:xfrm>
            <a:off x="5186477" y="4120394"/>
            <a:ext cx="6114618" cy="2364226"/>
          </a:xfrm>
          <a:prstGeom prst="rect">
            <a:avLst/>
          </a:prstGeom>
        </p:spPr>
      </p:pic>
      <p:pic>
        <p:nvPicPr>
          <p:cNvPr id="4" name="图片 3"/>
          <p:cNvPicPr>
            <a:picLocks noChangeAspect="1"/>
          </p:cNvPicPr>
          <p:nvPr>
            <p:custDataLst>
              <p:tags r:id="rId4"/>
            </p:custDataLst>
          </p:nvPr>
        </p:nvPicPr>
        <p:blipFill>
          <a:blip r:embed="rId8"/>
          <a:stretch>
            <a:fillRect/>
          </a:stretch>
        </p:blipFill>
        <p:spPr>
          <a:xfrm>
            <a:off x="659385" y="4449938"/>
            <a:ext cx="2486152" cy="2034682"/>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IE" altLang="zh-CN">
                <a:ea typeface="宋体" pitchFamily="2" charset="-122"/>
                <a:sym typeface="+mn-ea"/>
              </a:rPr>
              <a:t>Topological Descriptors</a:t>
            </a:r>
            <a:endParaRPr lang="en-US" altLang="zh-CN" dirty="0"/>
          </a:p>
        </p:txBody>
      </p:sp>
      <p:sp>
        <p:nvSpPr>
          <p:cNvPr id="5" name="灯片编号占位符 4"/>
          <p:cNvSpPr>
            <a:spLocks noGrp="1"/>
          </p:cNvSpPr>
          <p:nvPr>
            <p:ph type="sldNum" sz="quarter" idx="12"/>
          </p:nvPr>
        </p:nvSpPr>
        <p:spPr/>
        <p:txBody>
          <a:bodyPr/>
          <a:lstStyle/>
          <a:p>
            <a:fld id="{70B60EAF-A1DC-4C3B-A324-FE68300B7507}" type="slidenum">
              <a:rPr lang="en-US" altLang="zh-CN" smtClean="0"/>
              <a:t>13</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6" name="图片 5"/>
          <p:cNvPicPr>
            <a:picLocks noChangeAspect="1"/>
          </p:cNvPicPr>
          <p:nvPr>
            <p:custDataLst>
              <p:tags r:id="rId2"/>
            </p:custDataLst>
          </p:nvPr>
        </p:nvPicPr>
        <p:blipFill>
          <a:blip r:embed="rId5"/>
          <a:stretch>
            <a:fillRect/>
          </a:stretch>
        </p:blipFill>
        <p:spPr>
          <a:xfrm>
            <a:off x="8258810" y="4372610"/>
            <a:ext cx="2118995" cy="1125855"/>
          </a:xfrm>
          <a:prstGeom prst="rect">
            <a:avLst/>
          </a:prstGeom>
        </p:spPr>
      </p:pic>
      <p:sp>
        <p:nvSpPr>
          <p:cNvPr id="7" name="文本框 6"/>
          <p:cNvSpPr txBox="1"/>
          <p:nvPr/>
        </p:nvSpPr>
        <p:spPr>
          <a:xfrm>
            <a:off x="528142" y="1298321"/>
            <a:ext cx="10975340" cy="1200329"/>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Euler number E:</a:t>
            </a:r>
          </a:p>
          <a:p>
            <a:pPr>
              <a:lnSpc>
                <a:spcPct val="150000"/>
              </a:lnSpc>
            </a:pPr>
            <a:r>
              <a:rPr lang="en-US" altLang="zh-CN" sz="2400" dirty="0">
                <a:latin typeface="微软雅黑" panose="020B0503020204020204" pitchFamily="34" charset="-122"/>
                <a:ea typeface="微软雅黑" panose="020B0503020204020204" pitchFamily="34" charset="-122"/>
              </a:rPr>
              <a:t>E=C-H, where C is the no. of connected components, H is the no. of holes</a:t>
            </a:r>
          </a:p>
        </p:txBody>
      </p:sp>
      <p:pic>
        <p:nvPicPr>
          <p:cNvPr id="8" name="图片 7" descr="20230319145537"/>
          <p:cNvPicPr>
            <a:picLocks noChangeAspect="1"/>
          </p:cNvPicPr>
          <p:nvPr/>
        </p:nvPicPr>
        <p:blipFill>
          <a:blip r:embed="rId6"/>
          <a:stretch>
            <a:fillRect/>
          </a:stretch>
        </p:blipFill>
        <p:spPr>
          <a:xfrm>
            <a:off x="630555" y="2915920"/>
            <a:ext cx="10975340" cy="340614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IE" altLang="zh-CN">
                <a:ea typeface="宋体" pitchFamily="2" charset="-122"/>
                <a:sym typeface="+mn-ea"/>
              </a:rPr>
              <a:t>Topological Descriptors</a:t>
            </a:r>
            <a:endParaRPr lang="en-US" altLang="zh-CN" dirty="0"/>
          </a:p>
        </p:txBody>
      </p:sp>
      <p:sp>
        <p:nvSpPr>
          <p:cNvPr id="5" name="灯片编号占位符 4"/>
          <p:cNvSpPr>
            <a:spLocks noGrp="1"/>
          </p:cNvSpPr>
          <p:nvPr>
            <p:ph type="sldNum" sz="quarter" idx="12"/>
          </p:nvPr>
        </p:nvSpPr>
        <p:spPr/>
        <p:txBody>
          <a:bodyPr/>
          <a:lstStyle/>
          <a:p>
            <a:fld id="{70B60EAF-A1DC-4C3B-A324-FE68300B7507}" type="slidenum">
              <a:rPr lang="en-US" altLang="zh-CN" smtClean="0"/>
              <a:t>14</a:t>
            </a:fld>
            <a:endParaRPr lang="en-US" altLang="zh-CN"/>
          </a:p>
        </p:txBody>
      </p:sp>
      <p:sp>
        <p:nvSpPr>
          <p:cNvPr id="10244" name="AutoShape 5"/>
          <p:cNvSpPr>
            <a:spLocks noChangeAspect="1" noTextEdit="1"/>
          </p:cNvSpPr>
          <p:nvPr>
            <p:custDataLst>
              <p:tags r:id="rId2"/>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8" name="文本框 7"/>
          <p:cNvSpPr txBox="1"/>
          <p:nvPr/>
        </p:nvSpPr>
        <p:spPr>
          <a:xfrm>
            <a:off x="600710" y="1087755"/>
            <a:ext cx="10866755" cy="1198880"/>
          </a:xfrm>
          <a:prstGeom prst="rect">
            <a:avLst/>
          </a:prstGeom>
          <a:noFill/>
        </p:spPr>
        <p:txBody>
          <a:bodyPr wrap="square" rtlCol="0">
            <a:spAutoFit/>
          </a:bodyPr>
          <a:lstStyle/>
          <a:p>
            <a:pPr algn="just"/>
            <a:r>
              <a:rPr lang="zh-CN" altLang="en-US" sz="2400" dirty="0">
                <a:latin typeface="微软雅黑" panose="020B0503020204020204" pitchFamily="34" charset="-122"/>
                <a:ea typeface="微软雅黑" panose="020B0503020204020204" pitchFamily="34" charset="-122"/>
              </a:rPr>
              <a:t>Denoting the number of vertices by </a:t>
            </a:r>
            <a:r>
              <a:rPr lang="zh-CN" altLang="en-US" sz="2400" i="1" dirty="0">
                <a:latin typeface="微软雅黑" panose="020B0503020204020204" pitchFamily="34" charset="-122"/>
                <a:ea typeface="微软雅黑" panose="020B0503020204020204" pitchFamily="34" charset="-122"/>
              </a:rPr>
              <a:t>V</a:t>
            </a:r>
            <a:r>
              <a:rPr lang="zh-CN" altLang="en-US" sz="2400" dirty="0">
                <a:latin typeface="微软雅黑" panose="020B0503020204020204" pitchFamily="34" charset="-122"/>
                <a:ea typeface="微软雅黑" panose="020B0503020204020204" pitchFamily="34" charset="-122"/>
              </a:rPr>
              <a:t>, the number of edges by </a:t>
            </a:r>
            <a:r>
              <a:rPr lang="zh-CN" altLang="en-US" sz="2400" i="1"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 and the number of faces by </a:t>
            </a:r>
            <a:r>
              <a:rPr lang="zh-CN" altLang="en-US" sz="2400" i="1" dirty="0">
                <a:latin typeface="微软雅黑" panose="020B0503020204020204" pitchFamily="34" charset="-122"/>
                <a:ea typeface="微软雅黑" panose="020B0503020204020204" pitchFamily="34" charset="-122"/>
              </a:rPr>
              <a:t>F</a:t>
            </a:r>
            <a:r>
              <a:rPr lang="zh-CN" altLang="en-US" sz="2400" dirty="0">
                <a:latin typeface="微软雅黑" panose="020B0503020204020204" pitchFamily="34" charset="-122"/>
                <a:ea typeface="微软雅黑" panose="020B0503020204020204" pitchFamily="34" charset="-122"/>
              </a:rPr>
              <a:t> gives the following relationship, called the Euler</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formula:</a:t>
            </a:r>
          </a:p>
        </p:txBody>
      </p:sp>
      <p:graphicFrame>
        <p:nvGraphicFramePr>
          <p:cNvPr id="10" name="对象 9">
            <a:hlinkClick r:id="" action="ppaction://ole?verb=0"/>
          </p:cNvPr>
          <p:cNvGraphicFramePr>
            <a:graphicFrameLocks noChangeAspect="1"/>
          </p:cNvGraphicFramePr>
          <p:nvPr/>
        </p:nvGraphicFramePr>
        <p:xfrm>
          <a:off x="4495165" y="2286635"/>
          <a:ext cx="3201670" cy="426085"/>
        </p:xfrm>
        <a:graphic>
          <a:graphicData uri="http://schemas.openxmlformats.org/presentationml/2006/ole">
            <mc:AlternateContent xmlns:mc="http://schemas.openxmlformats.org/markup-compatibility/2006">
              <mc:Choice xmlns:v="urn:schemas-microsoft-com:vml" Requires="v">
                <p:oleObj spid="_x0000_s1091" r:id="rId6" imgW="1168400" imgH="203200" progId="Equation.KSEE3">
                  <p:embed/>
                </p:oleObj>
              </mc:Choice>
              <mc:Fallback>
                <p:oleObj r:id="rId6" imgW="1168400" imgH="203200" progId="Equation.KSEE3">
                  <p:embed/>
                  <p:pic>
                    <p:nvPicPr>
                      <p:cNvPr id="0" name="图片 1024"/>
                      <p:cNvPicPr/>
                      <p:nvPr/>
                    </p:nvPicPr>
                    <p:blipFill>
                      <a:blip r:embed="rId7"/>
                      <a:stretch>
                        <a:fillRect/>
                      </a:stretch>
                    </p:blipFill>
                    <p:spPr>
                      <a:xfrm>
                        <a:off x="4495165" y="2286635"/>
                        <a:ext cx="3201670" cy="426085"/>
                      </a:xfrm>
                      <a:prstGeom prst="rect">
                        <a:avLst/>
                      </a:prstGeom>
                    </p:spPr>
                  </p:pic>
                </p:oleObj>
              </mc:Fallback>
            </mc:AlternateContent>
          </a:graphicData>
        </a:graphic>
      </p:graphicFrame>
      <p:sp>
        <p:nvSpPr>
          <p:cNvPr id="11" name="文本框 10"/>
          <p:cNvSpPr txBox="1"/>
          <p:nvPr/>
        </p:nvSpPr>
        <p:spPr>
          <a:xfrm>
            <a:off x="600710" y="2712720"/>
            <a:ext cx="8615045"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which</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can be expressed as</a:t>
            </a:r>
          </a:p>
        </p:txBody>
      </p:sp>
      <p:graphicFrame>
        <p:nvGraphicFramePr>
          <p:cNvPr id="12" name="对象 11">
            <a:hlinkClick r:id="" action="ppaction://ole?verb=0"/>
          </p:cNvPr>
          <p:cNvGraphicFramePr>
            <a:graphicFrameLocks noChangeAspect="1"/>
          </p:cNvGraphicFramePr>
          <p:nvPr>
            <p:custDataLst>
              <p:tags r:id="rId3"/>
            </p:custDataLst>
          </p:nvPr>
        </p:nvGraphicFramePr>
        <p:xfrm>
          <a:off x="4798060" y="3074035"/>
          <a:ext cx="2471420" cy="407670"/>
        </p:xfrm>
        <a:graphic>
          <a:graphicData uri="http://schemas.openxmlformats.org/presentationml/2006/ole">
            <mc:AlternateContent xmlns:mc="http://schemas.openxmlformats.org/markup-compatibility/2006">
              <mc:Choice xmlns:v="urn:schemas-microsoft-com:vml" Requires="v">
                <p:oleObj spid="_x0000_s1092" r:id="rId8" imgW="901700" imgH="203200" progId="Equation.KSEE3">
                  <p:embed/>
                </p:oleObj>
              </mc:Choice>
              <mc:Fallback>
                <p:oleObj r:id="rId8" imgW="901700" imgH="203200" progId="Equation.KSEE3">
                  <p:embed/>
                  <p:pic>
                    <p:nvPicPr>
                      <p:cNvPr id="0" name="图片 1024"/>
                      <p:cNvPicPr/>
                      <p:nvPr/>
                    </p:nvPicPr>
                    <p:blipFill>
                      <a:blip r:embed="rId9"/>
                      <a:stretch>
                        <a:fillRect/>
                      </a:stretch>
                    </p:blipFill>
                    <p:spPr>
                      <a:xfrm>
                        <a:off x="4798060" y="3074035"/>
                        <a:ext cx="2471420" cy="407670"/>
                      </a:xfrm>
                      <a:prstGeom prst="rect">
                        <a:avLst/>
                      </a:prstGeom>
                    </p:spPr>
                  </p:pic>
                </p:oleObj>
              </mc:Fallback>
            </mc:AlternateContent>
          </a:graphicData>
        </a:graphic>
      </p:graphicFrame>
      <p:sp>
        <p:nvSpPr>
          <p:cNvPr id="13" name="文本框 12"/>
          <p:cNvSpPr txBox="1"/>
          <p:nvPr/>
        </p:nvSpPr>
        <p:spPr>
          <a:xfrm>
            <a:off x="600710" y="3481705"/>
            <a:ext cx="11059160" cy="829945"/>
          </a:xfrm>
          <a:prstGeom prst="rect">
            <a:avLst/>
          </a:prstGeom>
          <a:noFill/>
        </p:spPr>
        <p:txBody>
          <a:bodyPr wrap="square" rtlCol="0">
            <a:spAutoFit/>
          </a:bodyPr>
          <a:lstStyle/>
          <a:p>
            <a:pPr algn="just"/>
            <a:r>
              <a:rPr lang="zh-CN" altLang="en-US" sz="2400" dirty="0">
                <a:latin typeface="微软雅黑" panose="020B0503020204020204" pitchFamily="34" charset="-122"/>
                <a:ea typeface="微软雅黑" panose="020B0503020204020204" pitchFamily="34" charset="-122"/>
              </a:rPr>
              <a:t>The network has </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 vertices, </a:t>
            </a: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 edges, </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faces,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connected region, and </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holes</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thus the Euler number is −2.</a:t>
            </a:r>
          </a:p>
        </p:txBody>
      </p:sp>
      <p:pic>
        <p:nvPicPr>
          <p:cNvPr id="14" name="图片 13" descr="20230319151630"/>
          <p:cNvPicPr>
            <a:picLocks noChangeAspect="1"/>
          </p:cNvPicPr>
          <p:nvPr/>
        </p:nvPicPr>
        <p:blipFill>
          <a:blip r:embed="rId10"/>
          <a:srcRect b="7060"/>
          <a:stretch>
            <a:fillRect/>
          </a:stretch>
        </p:blipFill>
        <p:spPr>
          <a:xfrm>
            <a:off x="2096618" y="4368228"/>
            <a:ext cx="7705750" cy="2399030"/>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IE" altLang="zh-CN">
                <a:ea typeface="宋体" pitchFamily="2" charset="-122"/>
                <a:sym typeface="+mn-ea"/>
              </a:rPr>
              <a:t>Topological Descriptors</a:t>
            </a:r>
            <a:endParaRPr lang="en-US" altLang="zh-CN" dirty="0"/>
          </a:p>
        </p:txBody>
      </p:sp>
      <p:sp>
        <p:nvSpPr>
          <p:cNvPr id="5" name="灯片编号占位符 4"/>
          <p:cNvSpPr>
            <a:spLocks noGrp="1"/>
          </p:cNvSpPr>
          <p:nvPr>
            <p:ph type="sldNum" sz="quarter" idx="12"/>
          </p:nvPr>
        </p:nvSpPr>
        <p:spPr/>
        <p:txBody>
          <a:bodyPr/>
          <a:lstStyle/>
          <a:p>
            <a:fld id="{70B60EAF-A1DC-4C3B-A324-FE68300B7507}" type="slidenum">
              <a:rPr lang="en-US" altLang="zh-CN" smtClean="0"/>
              <a:t>15</a:t>
            </a:fld>
            <a:endParaRPr lang="en-US" altLang="zh-CN"/>
          </a:p>
        </p:txBody>
      </p:sp>
      <p:graphicFrame>
        <p:nvGraphicFramePr>
          <p:cNvPr id="15" name="Object 3"/>
          <p:cNvGraphicFramePr>
            <a:graphicFrameLocks noChangeAspect="1"/>
          </p:cNvGraphicFramePr>
          <p:nvPr>
            <p:extLst>
              <p:ext uri="{D42A27DB-BD31-4B8C-83A1-F6EECF244321}">
                <p14:modId xmlns:p14="http://schemas.microsoft.com/office/powerpoint/2010/main" val="458483361"/>
              </p:ext>
            </p:extLst>
          </p:nvPr>
        </p:nvGraphicFramePr>
        <p:xfrm>
          <a:off x="3099714" y="2547227"/>
          <a:ext cx="5062538" cy="2125662"/>
        </p:xfrm>
        <a:graphic>
          <a:graphicData uri="http://schemas.openxmlformats.org/presentationml/2006/ole">
            <mc:AlternateContent xmlns:mc="http://schemas.openxmlformats.org/markup-compatibility/2006">
              <mc:Choice xmlns:v="urn:schemas-microsoft-com:vml" Requires="v">
                <p:oleObj spid="_x0000_s8250" r:id="rId4" imgW="1819656" imgH="722376" progId="">
                  <p:embed/>
                </p:oleObj>
              </mc:Choice>
              <mc:Fallback>
                <p:oleObj r:id="rId4" imgW="1819656" imgH="72237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978" t="-4982" r="-1978" b="-4982"/>
                      <a:stretch>
                        <a:fillRect/>
                      </a:stretch>
                    </p:blipFill>
                    <p:spPr bwMode="auto">
                      <a:xfrm>
                        <a:off x="3099714" y="2547227"/>
                        <a:ext cx="5062538" cy="2125662"/>
                      </a:xfrm>
                      <a:prstGeom prst="rect">
                        <a:avLst/>
                      </a:prstGeom>
                      <a:solidFill>
                        <a:srgbClr val="FFFF99"/>
                      </a:solidFill>
                      <a:ln>
                        <a:noFill/>
                      </a:ln>
                      <a:effectLst/>
                    </p:spPr>
                  </p:pic>
                </p:oleObj>
              </mc:Fallback>
            </mc:AlternateContent>
          </a:graphicData>
        </a:graphic>
      </p:graphicFrame>
      <p:graphicFrame>
        <p:nvGraphicFramePr>
          <p:cNvPr id="16" name="Object 4"/>
          <p:cNvGraphicFramePr>
            <a:graphicFrameLocks/>
          </p:cNvGraphicFramePr>
          <p:nvPr>
            <p:extLst>
              <p:ext uri="{D42A27DB-BD31-4B8C-83A1-F6EECF244321}">
                <p14:modId xmlns:p14="http://schemas.microsoft.com/office/powerpoint/2010/main" val="2355236912"/>
              </p:ext>
            </p:extLst>
          </p:nvPr>
        </p:nvGraphicFramePr>
        <p:xfrm>
          <a:off x="1480464" y="1575677"/>
          <a:ext cx="1838325" cy="596900"/>
        </p:xfrm>
        <a:graphic>
          <a:graphicData uri="http://schemas.openxmlformats.org/presentationml/2006/ole">
            <mc:AlternateContent xmlns:mc="http://schemas.openxmlformats.org/markup-compatibility/2006">
              <mc:Choice xmlns:v="urn:schemas-microsoft-com:vml" Requires="v">
                <p:oleObj spid="_x0000_s8251" name="公式" r:id="rId6" imgW="571252" imgH="152334" progId="Equation.3">
                  <p:embed/>
                </p:oleObj>
              </mc:Choice>
              <mc:Fallback>
                <p:oleObj name="公式" r:id="rId6" imgW="571252" imgH="152334"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0464" y="1575677"/>
                        <a:ext cx="1838325" cy="596900"/>
                      </a:xfrm>
                      <a:prstGeom prst="rect">
                        <a:avLst/>
                      </a:prstGeom>
                      <a:solidFill>
                        <a:srgbClr val="FFFF66"/>
                      </a:solidFill>
                      <a:ln>
                        <a:noFill/>
                      </a:ln>
                      <a:effectLst/>
                    </p:spPr>
                  </p:pic>
                </p:oleObj>
              </mc:Fallback>
            </mc:AlternateContent>
          </a:graphicData>
        </a:graphic>
      </p:graphicFrame>
      <p:sp>
        <p:nvSpPr>
          <p:cNvPr id="17" name="Freeform 6"/>
          <p:cNvSpPr>
            <a:spLocks/>
          </p:cNvSpPr>
          <p:nvPr/>
        </p:nvSpPr>
        <p:spPr bwMode="auto">
          <a:xfrm>
            <a:off x="3277514" y="1777289"/>
            <a:ext cx="4178300" cy="2095500"/>
          </a:xfrm>
          <a:custGeom>
            <a:avLst/>
            <a:gdLst>
              <a:gd name="T0" fmla="*/ 0 w 1750"/>
              <a:gd name="T1" fmla="*/ 0 h 937"/>
              <a:gd name="T2" fmla="*/ 2147483646 w 1750"/>
              <a:gd name="T3" fmla="*/ 2147483646 h 937"/>
              <a:gd name="T4" fmla="*/ 2147483646 w 1750"/>
              <a:gd name="T5" fmla="*/ 2147483646 h 937"/>
              <a:gd name="T6" fmla="*/ 0 60000 65536"/>
              <a:gd name="T7" fmla="*/ 0 60000 65536"/>
              <a:gd name="T8" fmla="*/ 0 60000 65536"/>
              <a:gd name="T9" fmla="*/ 0 w 1750"/>
              <a:gd name="T10" fmla="*/ 0 h 937"/>
              <a:gd name="T11" fmla="*/ 1750 w 1750"/>
              <a:gd name="T12" fmla="*/ 937 h 937"/>
            </a:gdLst>
            <a:ahLst/>
            <a:cxnLst>
              <a:cxn ang="T6">
                <a:pos x="T0" y="T1"/>
              </a:cxn>
              <a:cxn ang="T7">
                <a:pos x="T2" y="T3"/>
              </a:cxn>
              <a:cxn ang="T8">
                <a:pos x="T4" y="T5"/>
              </a:cxn>
            </a:cxnLst>
            <a:rect l="T9" t="T10" r="T11" b="T12"/>
            <a:pathLst>
              <a:path w="1750" h="937">
                <a:moveTo>
                  <a:pt x="0" y="0"/>
                </a:moveTo>
                <a:cubicBezTo>
                  <a:pt x="230" y="29"/>
                  <a:pt x="1087" y="21"/>
                  <a:pt x="1379" y="177"/>
                </a:cubicBezTo>
                <a:cubicBezTo>
                  <a:pt x="1671" y="333"/>
                  <a:pt x="1673" y="779"/>
                  <a:pt x="1750" y="937"/>
                </a:cubicBezTo>
              </a:path>
            </a:pathLst>
          </a:custGeom>
          <a:noFill/>
          <a:ln w="19050" cap="flat" cmpd="sng">
            <a:solidFill>
              <a:srgbClr val="FF3300"/>
            </a:solidFill>
            <a:prstDash val="solid"/>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Freeform 7"/>
          <p:cNvSpPr>
            <a:spLocks/>
          </p:cNvSpPr>
          <p:nvPr/>
        </p:nvSpPr>
        <p:spPr bwMode="auto">
          <a:xfrm>
            <a:off x="2312314" y="1967789"/>
            <a:ext cx="3149600" cy="838200"/>
          </a:xfrm>
          <a:custGeom>
            <a:avLst/>
            <a:gdLst>
              <a:gd name="T0" fmla="*/ 2147483646 w 1566"/>
              <a:gd name="T1" fmla="*/ 0 h 542"/>
              <a:gd name="T2" fmla="*/ 2147483646 w 1566"/>
              <a:gd name="T3" fmla="*/ 2147483646 h 542"/>
              <a:gd name="T4" fmla="*/ 2147483646 w 1566"/>
              <a:gd name="T5" fmla="*/ 2147483646 h 542"/>
              <a:gd name="T6" fmla="*/ 2147483646 w 1566"/>
              <a:gd name="T7" fmla="*/ 2147483646 h 542"/>
              <a:gd name="T8" fmla="*/ 0 60000 65536"/>
              <a:gd name="T9" fmla="*/ 0 60000 65536"/>
              <a:gd name="T10" fmla="*/ 0 60000 65536"/>
              <a:gd name="T11" fmla="*/ 0 60000 65536"/>
              <a:gd name="T12" fmla="*/ 0 w 1566"/>
              <a:gd name="T13" fmla="*/ 0 h 542"/>
              <a:gd name="T14" fmla="*/ 1566 w 1566"/>
              <a:gd name="T15" fmla="*/ 542 h 542"/>
            </a:gdLst>
            <a:ahLst/>
            <a:cxnLst>
              <a:cxn ang="T8">
                <a:pos x="T0" y="T1"/>
              </a:cxn>
              <a:cxn ang="T9">
                <a:pos x="T2" y="T3"/>
              </a:cxn>
              <a:cxn ang="T10">
                <a:pos x="T4" y="T5"/>
              </a:cxn>
              <a:cxn ang="T11">
                <a:pos x="T6" y="T7"/>
              </a:cxn>
            </a:cxnLst>
            <a:rect l="T12" t="T13" r="T14" b="T15"/>
            <a:pathLst>
              <a:path w="1566" h="542">
                <a:moveTo>
                  <a:pt x="44" y="0"/>
                </a:moveTo>
                <a:cubicBezTo>
                  <a:pt x="69" y="21"/>
                  <a:pt x="0" y="98"/>
                  <a:pt x="194" y="129"/>
                </a:cubicBezTo>
                <a:cubicBezTo>
                  <a:pt x="388" y="160"/>
                  <a:pt x="981" y="120"/>
                  <a:pt x="1210" y="189"/>
                </a:cubicBezTo>
                <a:cubicBezTo>
                  <a:pt x="1439" y="258"/>
                  <a:pt x="1492" y="468"/>
                  <a:pt x="1566" y="542"/>
                </a:cubicBezTo>
              </a:path>
            </a:pathLst>
          </a:custGeom>
          <a:noFill/>
          <a:ln w="19050" cap="flat" cmpd="sng">
            <a:solidFill>
              <a:srgbClr val="FF3300"/>
            </a:solidFill>
            <a:prstDash val="solid"/>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矩形 8"/>
          <p:cNvSpPr>
            <a:spLocks noChangeArrowheads="1"/>
          </p:cNvSpPr>
          <p:nvPr/>
        </p:nvSpPr>
        <p:spPr bwMode="auto">
          <a:xfrm>
            <a:off x="3716389" y="5047539"/>
            <a:ext cx="4156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zh-CN" sz="2400" dirty="0">
                <a:ea typeface="宋体" panose="02010600030101010101" pitchFamily="2" charset="-122"/>
              </a:rPr>
              <a:t>Euler number: </a:t>
            </a:r>
            <a:r>
              <a:rPr lang="zh-CN" altLang="en-US" sz="2400" dirty="0">
                <a:ea typeface="宋体" panose="02010600030101010101" pitchFamily="2" charset="-122"/>
              </a:rPr>
              <a:t>–1，2，1 ， 0</a:t>
            </a:r>
          </a:p>
        </p:txBody>
      </p:sp>
    </p:spTree>
    <p:extLst>
      <p:ext uri="{BB962C8B-B14F-4D97-AF65-F5344CB8AC3E}">
        <p14:creationId xmlns:p14="http://schemas.microsoft.com/office/powerpoint/2010/main" val="388599048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IE" altLang="zh-CN" dirty="0">
                <a:ea typeface="宋体" pitchFamily="2" charset="-122"/>
                <a:sym typeface="+mn-ea"/>
              </a:rPr>
              <a:t>Texture Descriptors</a:t>
            </a:r>
            <a:endParaRPr lang="en-US" altLang="zh-CN" dirty="0"/>
          </a:p>
        </p:txBody>
      </p:sp>
      <p:sp>
        <p:nvSpPr>
          <p:cNvPr id="5" name="灯片编号占位符 4"/>
          <p:cNvSpPr>
            <a:spLocks noGrp="1"/>
          </p:cNvSpPr>
          <p:nvPr>
            <p:ph type="sldNum" sz="quarter" idx="12"/>
          </p:nvPr>
        </p:nvSpPr>
        <p:spPr/>
        <p:txBody>
          <a:bodyPr/>
          <a:lstStyle/>
          <a:p>
            <a:fld id="{70B60EAF-A1DC-4C3B-A324-FE68300B7507}" type="slidenum">
              <a:rPr lang="en-US" altLang="zh-CN" smtClean="0"/>
              <a:t>16</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22530" name="Rectangle 3"/>
          <p:cNvSpPr/>
          <p:nvPr>
            <p:custDataLst>
              <p:tags r:id="rId2"/>
            </p:custDataLst>
          </p:nvPr>
        </p:nvSpPr>
        <p:spPr>
          <a:xfrm>
            <a:off x="566420" y="1055370"/>
            <a:ext cx="10313670" cy="4794518"/>
          </a:xfrm>
          <a:prstGeom prst="rect">
            <a:avLst/>
          </a:prstGeom>
          <a:noFill/>
          <a:ln w="12700">
            <a:noFill/>
          </a:ln>
        </p:spPr>
        <p:txBody>
          <a:bodyPr wrap="square" anchor="t" anchorCtr="0">
            <a:spAutoFit/>
          </a:bodyPr>
          <a:lstStyle/>
          <a:p>
            <a:pPr marL="342900" indent="-342900" algn="just">
              <a:lnSpc>
                <a:spcPct val="120000"/>
              </a:lnSpc>
              <a:spcBef>
                <a:spcPts val="600"/>
              </a:spcBef>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An important approach to region description is to quantify its texture content.</a:t>
            </a:r>
          </a:p>
          <a:p>
            <a:pPr marL="342900" indent="-342900" algn="just">
              <a:lnSpc>
                <a:spcPct val="120000"/>
              </a:lnSpc>
              <a:spcBef>
                <a:spcPts val="600"/>
              </a:spcBef>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Now no formal definition of texture exists.</a:t>
            </a:r>
          </a:p>
          <a:p>
            <a:pPr marL="342900" indent="-342900" algn="just">
              <a:lnSpc>
                <a:spcPct val="120000"/>
              </a:lnSpc>
              <a:spcBef>
                <a:spcPts val="600"/>
              </a:spcBef>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Texture is a set of primitive </a:t>
            </a:r>
            <a:r>
              <a:rPr lang="en-US" altLang="zh-CN" sz="2400" i="1" dirty="0">
                <a:solidFill>
                  <a:srgbClr val="FF0000"/>
                </a:solidFill>
                <a:latin typeface="微软雅黑" panose="020B0503020204020204" pitchFamily="34" charset="-122"/>
                <a:ea typeface="微软雅黑" panose="020B0503020204020204" pitchFamily="34" charset="-122"/>
              </a:rPr>
              <a:t>patterns</a:t>
            </a:r>
            <a:r>
              <a:rPr lang="en-US" altLang="zh-CN" sz="2400" i="1"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in some regular or repeated relationship, or have similar properties such as constant color, gray level, average intensity, etc...</a:t>
            </a:r>
          </a:p>
          <a:p>
            <a:pPr marL="342900" indent="-342900" algn="just">
              <a:lnSpc>
                <a:spcPct val="120000"/>
              </a:lnSpc>
              <a:spcBef>
                <a:spcPts val="600"/>
              </a:spcBef>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Coarse textures are built from larger primitive patterns; Fine textures from smaller primitive patterns.</a:t>
            </a:r>
          </a:p>
          <a:p>
            <a:pPr marL="342900" indent="-342900" algn="just">
              <a:lnSpc>
                <a:spcPct val="120000"/>
              </a:lnSpc>
              <a:spcBef>
                <a:spcPts val="600"/>
              </a:spcBef>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Texture descriptor provides measures of properties such as </a:t>
            </a:r>
            <a:r>
              <a:rPr lang="en-US" altLang="zh-CN" sz="2400" b="1" dirty="0">
                <a:latin typeface="微软雅黑" panose="020B0503020204020204" pitchFamily="34" charset="-122"/>
                <a:ea typeface="微软雅黑" panose="020B0503020204020204" pitchFamily="34" charset="-122"/>
              </a:rPr>
              <a:t>smoothness, coarseness, and regularity</a:t>
            </a:r>
            <a:r>
              <a:rPr lang="en-US" altLang="zh-CN" sz="2400" dirty="0">
                <a:latin typeface="微软雅黑" panose="020B0503020204020204" pitchFamily="34" charset="-122"/>
                <a:ea typeface="微软雅黑" panose="020B0503020204020204" pitchFamily="34" charset="-122"/>
              </a:rPr>
              <a:t>.</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Texture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17</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3" name="图片 2" descr="20230319151838"/>
          <p:cNvPicPr>
            <a:picLocks noChangeAspect="1"/>
          </p:cNvPicPr>
          <p:nvPr/>
        </p:nvPicPr>
        <p:blipFill>
          <a:blip r:embed="rId4"/>
          <a:stretch>
            <a:fillRect/>
          </a:stretch>
        </p:blipFill>
        <p:spPr>
          <a:xfrm>
            <a:off x="1054735" y="1353820"/>
            <a:ext cx="10257155" cy="5222875"/>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Texture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18</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25601" name="Text Box 2"/>
          <p:cNvSpPr txBox="1"/>
          <p:nvPr>
            <p:custDataLst>
              <p:tags r:id="rId2"/>
            </p:custDataLst>
          </p:nvPr>
        </p:nvSpPr>
        <p:spPr>
          <a:xfrm>
            <a:off x="2776770" y="6109335"/>
            <a:ext cx="6708310" cy="461665"/>
          </a:xfrm>
          <a:prstGeom prst="rect">
            <a:avLst/>
          </a:prstGeom>
          <a:noFill/>
          <a:ln w="9525">
            <a:noFill/>
          </a:ln>
        </p:spPr>
        <p:txBody>
          <a:bodyPr wrap="none" anchor="t" anchorCtr="0">
            <a:spAutoFit/>
          </a:bodyPr>
          <a:lstStyle/>
          <a:p>
            <a:pPr algn="ct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Artificial texture</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Nature texture </a:t>
            </a:r>
          </a:p>
        </p:txBody>
      </p:sp>
      <p:grpSp>
        <p:nvGrpSpPr>
          <p:cNvPr id="25602" name="Group 3"/>
          <p:cNvGrpSpPr/>
          <p:nvPr/>
        </p:nvGrpSpPr>
        <p:grpSpPr>
          <a:xfrm>
            <a:off x="1537335" y="1400175"/>
            <a:ext cx="9306560" cy="4800600"/>
            <a:chOff x="2700" y="9084"/>
            <a:chExt cx="4923" cy="3432"/>
          </a:xfrm>
        </p:grpSpPr>
        <p:sp>
          <p:nvSpPr>
            <p:cNvPr id="25603" name="Rectangle 4" descr="深色下对角线"/>
            <p:cNvSpPr/>
            <p:nvPr>
              <p:custDataLst>
                <p:tags r:id="rId3"/>
              </p:custDataLst>
            </p:nvPr>
          </p:nvSpPr>
          <p:spPr>
            <a:xfrm>
              <a:off x="2700" y="9084"/>
              <a:ext cx="1323" cy="1323"/>
            </a:xfrm>
            <a:prstGeom prst="rect">
              <a:avLst/>
            </a:prstGeom>
            <a:blipFill rotWithShape="0">
              <a:blip r:embed="rId13"/>
            </a:blipFill>
            <a:ln w="6350" cap="flat" cmpd="sng">
              <a:solidFill>
                <a:srgbClr val="000000"/>
              </a:solidFill>
              <a:prstDash val="solid"/>
              <a:miter/>
              <a:headEnd type="none" w="med" len="med"/>
              <a:tailEnd type="none" w="med" len="med"/>
            </a:ln>
          </p:spPr>
          <p:txBody>
            <a:bodyPr anchor="t" anchorCtr="0"/>
            <a:lstStyle/>
            <a:p>
              <a:endParaRPr lang="zh-CN" altLang="en-US" dirty="0">
                <a:latin typeface="Arial" panose="020B0604020202020204" pitchFamily="34" charset="0"/>
                <a:ea typeface="宋体" pitchFamily="2" charset="-122"/>
              </a:endParaRPr>
            </a:p>
          </p:txBody>
        </p:sp>
        <p:sp>
          <p:nvSpPr>
            <p:cNvPr id="25604" name="Rectangle 5" descr="轮廓式菱形"/>
            <p:cNvSpPr/>
            <p:nvPr>
              <p:custDataLst>
                <p:tags r:id="rId4"/>
              </p:custDataLst>
            </p:nvPr>
          </p:nvSpPr>
          <p:spPr>
            <a:xfrm>
              <a:off x="4500" y="9084"/>
              <a:ext cx="1322" cy="1323"/>
            </a:xfrm>
            <a:prstGeom prst="rect">
              <a:avLst/>
            </a:prstGeom>
            <a:blipFill rotWithShape="0">
              <a:blip r:embed="rId14"/>
            </a:blipFill>
            <a:ln w="6350" cap="flat" cmpd="sng">
              <a:solidFill>
                <a:srgbClr val="000000"/>
              </a:solidFill>
              <a:prstDash val="solid"/>
              <a:miter/>
              <a:headEnd type="none" w="med" len="med"/>
              <a:tailEnd type="none" w="med" len="med"/>
            </a:ln>
          </p:spPr>
          <p:txBody>
            <a:bodyPr anchor="t" anchorCtr="0"/>
            <a:lstStyle/>
            <a:p>
              <a:endParaRPr lang="zh-CN" altLang="en-US" dirty="0">
                <a:latin typeface="Arial" panose="020B0604020202020204" pitchFamily="34" charset="0"/>
                <a:ea typeface="宋体" pitchFamily="2" charset="-122"/>
              </a:endParaRPr>
            </a:p>
          </p:txBody>
        </p:sp>
        <p:sp>
          <p:nvSpPr>
            <p:cNvPr id="25605" name="Rectangle 6" descr="对角砖形"/>
            <p:cNvSpPr/>
            <p:nvPr>
              <p:custDataLst>
                <p:tags r:id="rId5"/>
              </p:custDataLst>
            </p:nvPr>
          </p:nvSpPr>
          <p:spPr>
            <a:xfrm>
              <a:off x="6300" y="9084"/>
              <a:ext cx="1323" cy="1323"/>
            </a:xfrm>
            <a:prstGeom prst="rect">
              <a:avLst/>
            </a:prstGeom>
            <a:blipFill rotWithShape="0">
              <a:blip r:embed="rId15"/>
            </a:blipFill>
            <a:ln w="6350" cap="flat" cmpd="sng">
              <a:solidFill>
                <a:srgbClr val="000000"/>
              </a:solidFill>
              <a:prstDash val="solid"/>
              <a:miter/>
              <a:headEnd type="none" w="med" len="med"/>
              <a:tailEnd type="none" w="med" len="med"/>
            </a:ln>
          </p:spPr>
          <p:txBody>
            <a:bodyPr anchor="t" anchorCtr="0"/>
            <a:lstStyle/>
            <a:p>
              <a:endParaRPr lang="zh-CN" altLang="en-US" dirty="0">
                <a:latin typeface="Arial" panose="020B0604020202020204" pitchFamily="34" charset="0"/>
                <a:ea typeface="宋体" pitchFamily="2" charset="-122"/>
              </a:endParaRPr>
            </a:p>
          </p:txBody>
        </p:sp>
        <p:sp>
          <p:nvSpPr>
            <p:cNvPr id="25606" name="Rectangle 7" descr="编织物"/>
            <p:cNvSpPr/>
            <p:nvPr>
              <p:custDataLst>
                <p:tags r:id="rId6"/>
              </p:custDataLst>
            </p:nvPr>
          </p:nvSpPr>
          <p:spPr>
            <a:xfrm>
              <a:off x="2700" y="10800"/>
              <a:ext cx="1323" cy="1322"/>
            </a:xfrm>
            <a:prstGeom prst="rect">
              <a:avLst/>
            </a:prstGeom>
            <a:blipFill rotWithShape="1">
              <a:blip r:embed="rId16"/>
            </a:blipFill>
            <a:ln w="6350" cap="flat" cmpd="sng">
              <a:solidFill>
                <a:srgbClr val="000000"/>
              </a:solidFill>
              <a:prstDash val="solid"/>
              <a:miter/>
              <a:headEnd type="none" w="med" len="med"/>
              <a:tailEnd type="none" w="med" len="med"/>
            </a:ln>
          </p:spPr>
          <p:txBody>
            <a:bodyPr anchor="t" anchorCtr="0"/>
            <a:lstStyle/>
            <a:p>
              <a:endParaRPr lang="zh-CN" altLang="en-US" dirty="0">
                <a:latin typeface="Arial" panose="020B0604020202020204" pitchFamily="34" charset="0"/>
                <a:ea typeface="宋体" pitchFamily="2" charset="-122"/>
              </a:endParaRPr>
            </a:p>
          </p:txBody>
        </p:sp>
        <p:sp>
          <p:nvSpPr>
            <p:cNvPr id="25607" name="Rectangle 8" descr="栎木"/>
            <p:cNvSpPr/>
            <p:nvPr>
              <p:custDataLst>
                <p:tags r:id="rId7"/>
              </p:custDataLst>
            </p:nvPr>
          </p:nvSpPr>
          <p:spPr>
            <a:xfrm>
              <a:off x="4500" y="10800"/>
              <a:ext cx="1322" cy="1322"/>
            </a:xfrm>
            <a:prstGeom prst="rect">
              <a:avLst/>
            </a:prstGeom>
            <a:blipFill rotWithShape="1">
              <a:blip r:embed="rId17"/>
            </a:blipFill>
            <a:ln w="6350" cap="flat" cmpd="sng">
              <a:solidFill>
                <a:srgbClr val="000000"/>
              </a:solidFill>
              <a:prstDash val="solid"/>
              <a:miter/>
              <a:headEnd type="none" w="med" len="med"/>
              <a:tailEnd type="none" w="med" len="med"/>
            </a:ln>
          </p:spPr>
          <p:txBody>
            <a:bodyPr anchor="t" anchorCtr="0"/>
            <a:lstStyle/>
            <a:p>
              <a:endParaRPr lang="zh-CN" altLang="en-US" dirty="0">
                <a:latin typeface="Arial" panose="020B0604020202020204" pitchFamily="34" charset="0"/>
                <a:ea typeface="宋体" pitchFamily="2" charset="-122"/>
              </a:endParaRPr>
            </a:p>
          </p:txBody>
        </p:sp>
        <p:sp>
          <p:nvSpPr>
            <p:cNvPr id="25608" name="Rectangle 9" descr="纸袋"/>
            <p:cNvSpPr/>
            <p:nvPr>
              <p:custDataLst>
                <p:tags r:id="rId8"/>
              </p:custDataLst>
            </p:nvPr>
          </p:nvSpPr>
          <p:spPr>
            <a:xfrm>
              <a:off x="6300" y="10800"/>
              <a:ext cx="1323" cy="1322"/>
            </a:xfrm>
            <a:prstGeom prst="rect">
              <a:avLst/>
            </a:prstGeom>
            <a:blipFill rotWithShape="1">
              <a:blip r:embed="rId18"/>
            </a:blipFill>
            <a:ln w="6350" cap="flat" cmpd="sng">
              <a:solidFill>
                <a:srgbClr val="000000"/>
              </a:solidFill>
              <a:prstDash val="solid"/>
              <a:miter/>
              <a:headEnd type="none" w="med" len="med"/>
              <a:tailEnd type="none" w="med" len="med"/>
            </a:ln>
          </p:spPr>
          <p:txBody>
            <a:bodyPr anchor="t" anchorCtr="0"/>
            <a:lstStyle/>
            <a:p>
              <a:endParaRPr lang="zh-CN" altLang="en-US" dirty="0">
                <a:latin typeface="Arial" panose="020B0604020202020204" pitchFamily="34" charset="0"/>
                <a:ea typeface="宋体" pitchFamily="2" charset="-122"/>
              </a:endParaRPr>
            </a:p>
          </p:txBody>
        </p:sp>
        <p:sp>
          <p:nvSpPr>
            <p:cNvPr id="25609" name="Text Box 10"/>
            <p:cNvSpPr txBox="1"/>
            <p:nvPr>
              <p:custDataLst>
                <p:tags r:id="rId9"/>
              </p:custDataLst>
            </p:nvPr>
          </p:nvSpPr>
          <p:spPr>
            <a:xfrm>
              <a:off x="4500" y="10488"/>
              <a:ext cx="1260" cy="312"/>
            </a:xfrm>
            <a:prstGeom prst="rect">
              <a:avLst/>
            </a:prstGeom>
            <a:noFill/>
            <a:ln w="9525">
              <a:noFill/>
            </a:ln>
          </p:spPr>
          <p:txBody>
            <a:bodyPr lIns="0" tIns="0" rIns="0" bIns="0" anchor="t" anchorCtr="0"/>
            <a:lstStyle/>
            <a:p>
              <a:pPr algn="ctr" eaLnBrk="0" hangingPunct="0">
                <a:spcAft>
                  <a:spcPts val="200"/>
                </a:spcAft>
              </a:pPr>
              <a:r>
                <a:rPr lang="en-US" altLang="zh-CN" sz="2000" dirty="0">
                  <a:latin typeface="Times New Roman" panose="02020603050405020304" pitchFamily="18" charset="0"/>
                  <a:ea typeface="宋体" pitchFamily="2" charset="-122"/>
                </a:rPr>
                <a:t>(a)</a:t>
              </a:r>
            </a:p>
          </p:txBody>
        </p:sp>
        <p:sp>
          <p:nvSpPr>
            <p:cNvPr id="25610" name="Text Box 11"/>
            <p:cNvSpPr txBox="1"/>
            <p:nvPr>
              <p:custDataLst>
                <p:tags r:id="rId10"/>
              </p:custDataLst>
            </p:nvPr>
          </p:nvSpPr>
          <p:spPr>
            <a:xfrm>
              <a:off x="4500" y="12204"/>
              <a:ext cx="1260" cy="312"/>
            </a:xfrm>
            <a:prstGeom prst="rect">
              <a:avLst/>
            </a:prstGeom>
            <a:solidFill>
              <a:srgbClr val="FFFFFF"/>
            </a:solidFill>
            <a:ln w="9525" cap="flat" cmpd="sng">
              <a:solidFill>
                <a:srgbClr val="FFFFFF"/>
              </a:solidFill>
              <a:prstDash val="solid"/>
              <a:miter/>
              <a:headEnd type="none" w="med" len="med"/>
              <a:tailEnd type="none" w="med" len="med"/>
            </a:ln>
          </p:spPr>
          <p:txBody>
            <a:bodyPr lIns="0" tIns="0" rIns="0" bIns="0" anchor="t" anchorCtr="0"/>
            <a:lstStyle/>
            <a:p>
              <a:pPr algn="ctr" eaLnBrk="0" hangingPunct="0">
                <a:spcAft>
                  <a:spcPts val="200"/>
                </a:spcAft>
              </a:pPr>
              <a:r>
                <a:rPr lang="en-US" altLang="zh-CN" sz="2000" dirty="0">
                  <a:latin typeface="Times New Roman" panose="02020603050405020304" pitchFamily="18" charset="0"/>
                  <a:ea typeface="宋体" pitchFamily="2" charset="-122"/>
                </a:rPr>
                <a:t>(b)</a:t>
              </a:r>
            </a:p>
          </p:txBody>
        </p:sp>
      </p:gr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Texture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19</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26626" name="Rectangle 13"/>
          <p:cNvSpPr/>
          <p:nvPr>
            <p:custDataLst>
              <p:tags r:id="rId2"/>
            </p:custDataLst>
          </p:nvPr>
        </p:nvSpPr>
        <p:spPr>
          <a:xfrm>
            <a:off x="570230" y="1055370"/>
            <a:ext cx="10274935" cy="2861310"/>
          </a:xfrm>
          <a:prstGeom prst="rect">
            <a:avLst/>
          </a:prstGeom>
          <a:noFill/>
          <a:ln w="12700">
            <a:noFill/>
          </a:ln>
        </p:spPr>
        <p:txBody>
          <a:bodyPr wrap="square" anchor="t" anchorCtr="0">
            <a:spAutoFit/>
          </a:bodyPr>
          <a:lstStyle/>
          <a:p>
            <a:pPr marL="342900" indent="-342900">
              <a:lnSpc>
                <a:spcPct val="15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There are three principal approaches used in texture analysis:</a:t>
            </a:r>
          </a:p>
          <a:p>
            <a:pPr marL="884555" lvl="1" indent="-342900">
              <a:lnSpc>
                <a:spcPct val="15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Statistical approaches</a:t>
            </a:r>
          </a:p>
          <a:p>
            <a:pPr marL="1257300" lvl="2" indent="-342900">
              <a:lnSpc>
                <a:spcPct val="15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Moments of the gray level histogram</a:t>
            </a:r>
          </a:p>
          <a:p>
            <a:pPr marL="1257300" lvl="2" indent="-342900">
              <a:lnSpc>
                <a:spcPct val="15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Gray level co-occurrence matrix</a:t>
            </a:r>
          </a:p>
          <a:p>
            <a:pPr marL="884555" lvl="1" indent="-342900">
              <a:lnSpc>
                <a:spcPct val="15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Structural approaches</a:t>
            </a:r>
          </a:p>
        </p:txBody>
      </p:sp>
      <p:sp>
        <p:nvSpPr>
          <p:cNvPr id="26627" name="Rectangle 14"/>
          <p:cNvSpPr/>
          <p:nvPr>
            <p:custDataLst>
              <p:tags r:id="rId3"/>
            </p:custDataLst>
          </p:nvPr>
        </p:nvSpPr>
        <p:spPr>
          <a:xfrm>
            <a:off x="570230" y="4155440"/>
            <a:ext cx="9141460" cy="1198880"/>
          </a:xfrm>
          <a:prstGeom prst="rect">
            <a:avLst/>
          </a:prstGeom>
          <a:noFill/>
          <a:ln w="12700">
            <a:noFill/>
          </a:ln>
        </p:spPr>
        <p:txBody>
          <a:bodyPr wrap="square" anchor="t" anchorCtr="0">
            <a:spAutoFit/>
          </a:bodyPr>
          <a:lstStyle/>
          <a:p>
            <a:pPr marL="342900" indent="-342900">
              <a:lnSpc>
                <a:spcPct val="150000"/>
              </a:lnSpc>
              <a:buClr>
                <a:srgbClr val="000000"/>
              </a:buClr>
              <a:buFont typeface="Wingdings" panose="05000000000000000000" charset="0"/>
              <a:buChar char="Ø"/>
            </a:pPr>
            <a:r>
              <a:rPr lang="en-US" altLang="zh-CN" sz="2400" i="1" dirty="0">
                <a:latin typeface="微软雅黑" panose="020B0503020204020204" pitchFamily="34" charset="-122"/>
                <a:ea typeface="微软雅黑" panose="020B0503020204020204" pitchFamily="34" charset="-122"/>
              </a:rPr>
              <a:t>Statistical</a:t>
            </a:r>
            <a:r>
              <a:rPr lang="en-US" altLang="zh-CN" sz="2400" dirty="0">
                <a:latin typeface="微软雅黑" panose="020B0503020204020204" pitchFamily="34" charset="-122"/>
                <a:ea typeface="微软雅黑" panose="020B0503020204020204" pitchFamily="34" charset="-122"/>
              </a:rPr>
              <a:t>: convenient for natural textures.</a:t>
            </a:r>
          </a:p>
          <a:p>
            <a:pPr marL="342900" indent="-342900">
              <a:lnSpc>
                <a:spcPct val="150000"/>
              </a:lnSpc>
              <a:buClr>
                <a:srgbClr val="000000"/>
              </a:buClr>
              <a:buFont typeface="Wingdings" panose="05000000000000000000" charset="0"/>
              <a:buChar char="Ø"/>
            </a:pPr>
            <a:r>
              <a:rPr lang="en-US" altLang="zh-CN" sz="2400" i="1" dirty="0">
                <a:latin typeface="微软雅黑" panose="020B0503020204020204" pitchFamily="34" charset="-122"/>
                <a:ea typeface="微软雅黑" panose="020B0503020204020204" pitchFamily="34" charset="-122"/>
              </a:rPr>
              <a:t>Structural:</a:t>
            </a:r>
            <a:r>
              <a:rPr lang="en-US" altLang="zh-CN" sz="2400" dirty="0">
                <a:latin typeface="微软雅黑" panose="020B0503020204020204" pitchFamily="34" charset="-122"/>
                <a:ea typeface="微软雅黑" panose="020B0503020204020204" pitchFamily="34" charset="-122"/>
              </a:rPr>
              <a:t> convenient for artificial textures.</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a:t>
            </a:fld>
            <a:endParaRPr lang="en-US" altLang="zh-CN"/>
          </a:p>
        </p:txBody>
      </p:sp>
      <p:sp>
        <p:nvSpPr>
          <p:cNvPr id="3" name="Rectangle 3"/>
          <p:cNvSpPr>
            <a:spLocks noGrp="1"/>
          </p:cNvSpPr>
          <p:nvPr>
            <p:ph idx="1"/>
            <p:custDataLst>
              <p:tags r:id="rId1"/>
            </p:custDataLst>
          </p:nvPr>
        </p:nvSpPr>
        <p:spPr>
          <a:xfrm>
            <a:off x="558800" y="1055370"/>
            <a:ext cx="10798175" cy="4625975"/>
          </a:xfrm>
        </p:spPr>
        <p:txBody>
          <a:bodyPr vert="horz" wrap="square" lIns="91440" tIns="45720" rIns="91440" bIns="45720" anchor="t" anchorCtr="0"/>
          <a:lstStyle/>
          <a:p>
            <a:pPr eaLnBrk="1" hangingPunct="1">
              <a:lnSpc>
                <a:spcPct val="150000"/>
              </a:lnSpc>
            </a:pPr>
            <a:r>
              <a:rPr lang="en-IE" altLang="zh-CN" dirty="0">
                <a:ea typeface="宋体" pitchFamily="2" charset="-122"/>
              </a:rPr>
              <a:t>This lecture will cover:</a:t>
            </a:r>
            <a:endParaRPr lang="en-US" altLang="zh-CN" dirty="0">
              <a:ea typeface="宋体" pitchFamily="2" charset="-122"/>
            </a:endParaRPr>
          </a:p>
          <a:p>
            <a:pPr lvl="1" eaLnBrk="1" hangingPunct="1">
              <a:lnSpc>
                <a:spcPct val="150000"/>
              </a:lnSpc>
            </a:pPr>
            <a:r>
              <a:rPr lang="en-IE" altLang="zh-CN" dirty="0">
                <a:ea typeface="宋体" pitchFamily="2" charset="-122"/>
              </a:rPr>
              <a:t>Boundary Descriptors</a:t>
            </a:r>
            <a:endParaRPr lang="en-US" altLang="zh-CN" dirty="0">
              <a:ea typeface="宋体" pitchFamily="2" charset="-122"/>
            </a:endParaRPr>
          </a:p>
          <a:p>
            <a:pPr lvl="1" eaLnBrk="1" hangingPunct="1">
              <a:lnSpc>
                <a:spcPct val="150000"/>
              </a:lnSpc>
            </a:pPr>
            <a:r>
              <a:rPr lang="en-US" altLang="zh-CN" dirty="0">
                <a:ea typeface="宋体" pitchFamily="2" charset="-122"/>
              </a:rPr>
              <a:t>Region descriptor</a:t>
            </a:r>
          </a:p>
          <a:p>
            <a:pPr lvl="2" eaLnBrk="1" hangingPunct="1">
              <a:lnSpc>
                <a:spcPct val="150000"/>
              </a:lnSpc>
            </a:pPr>
            <a:r>
              <a:rPr lang="en-US" altLang="zh-CN" dirty="0">
                <a:ea typeface="宋体" pitchFamily="2" charset="-122"/>
              </a:rPr>
              <a:t>Some simple descriptor</a:t>
            </a:r>
          </a:p>
          <a:p>
            <a:pPr lvl="2" eaLnBrk="1" hangingPunct="1">
              <a:lnSpc>
                <a:spcPct val="150000"/>
              </a:lnSpc>
            </a:pPr>
            <a:r>
              <a:rPr lang="en-US" altLang="zh-CN" dirty="0">
                <a:ea typeface="宋体" pitchFamily="2" charset="-122"/>
              </a:rPr>
              <a:t>Topological descriptor</a:t>
            </a:r>
          </a:p>
          <a:p>
            <a:pPr lvl="2" eaLnBrk="1" hangingPunct="1">
              <a:lnSpc>
                <a:spcPct val="150000"/>
              </a:lnSpc>
            </a:pPr>
            <a:r>
              <a:rPr lang="en-US" altLang="zh-CN" dirty="0">
                <a:ea typeface="宋体" pitchFamily="2" charset="-122"/>
              </a:rPr>
              <a:t>Texture</a:t>
            </a:r>
          </a:p>
          <a:p>
            <a:pPr lvl="2" eaLnBrk="1" hangingPunct="1">
              <a:lnSpc>
                <a:spcPct val="150000"/>
              </a:lnSpc>
            </a:pPr>
            <a:r>
              <a:rPr lang="en-US" altLang="zh-CN" dirty="0">
                <a:ea typeface="宋体" pitchFamily="2" charset="-122"/>
              </a:rPr>
              <a:t>Moments of two-dimensional function</a:t>
            </a:r>
          </a:p>
          <a:p>
            <a:pPr lvl="1" eaLnBrk="1" hangingPunct="1">
              <a:lnSpc>
                <a:spcPct val="150000"/>
              </a:lnSpc>
            </a:pPr>
            <a:r>
              <a:rPr lang="en-US" altLang="zh-CN" dirty="0">
                <a:ea typeface="宋体" pitchFamily="2" charset="-122"/>
              </a:rPr>
              <a:t>Color descriptor</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Texture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20</a:t>
            </a:fld>
            <a:endParaRPr lang="en-US" altLang="zh-CN"/>
          </a:p>
        </p:txBody>
      </p:sp>
      <p:sp>
        <p:nvSpPr>
          <p:cNvPr id="10244" name="AutoShape 5"/>
          <p:cNvSpPr>
            <a:spLocks noChangeAspect="1" noTextEdit="1"/>
          </p:cNvSpPr>
          <p:nvPr>
            <p:custDataLst>
              <p:tags r:id="rId1"/>
            </p:custDataLst>
          </p:nvPr>
        </p:nvSpPr>
        <p:spPr>
          <a:xfrm>
            <a:off x="1896110" y="1364615"/>
            <a:ext cx="6625590" cy="5083175"/>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mc:AlternateContent xmlns:mc="http://schemas.openxmlformats.org/markup-compatibility/2006" xmlns:a14="http://schemas.microsoft.com/office/drawing/2010/main">
        <mc:Choice Requires="a14">
          <p:sp>
            <p:nvSpPr>
              <p:cNvPr id="27651" name="Text Box 5"/>
              <p:cNvSpPr txBox="1"/>
              <p:nvPr>
                <p:custDataLst>
                  <p:tags r:id="rId2"/>
                </p:custDataLst>
              </p:nvPr>
            </p:nvSpPr>
            <p:spPr>
              <a:xfrm>
                <a:off x="615950" y="5742715"/>
                <a:ext cx="10960735" cy="906780"/>
              </a:xfrm>
              <a:prstGeom prst="rect">
                <a:avLst/>
              </a:prstGeom>
              <a:noFill/>
              <a:ln w="12700">
                <a:noFill/>
              </a:ln>
            </p:spPr>
            <p:txBody>
              <a:bodyPr wrap="square" anchor="t" anchorCtr="0">
                <a:spAutoFit/>
              </a:bodyPr>
              <a:lstStyle/>
              <a:p>
                <a:pPr algn="l"/>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dirty="0">
                    <a:latin typeface="微软雅黑" panose="020B0503020204020204" pitchFamily="34" charset="-122"/>
                    <a:ea typeface="微软雅黑" panose="020B0503020204020204" pitchFamily="34" charset="-122"/>
                  </a:rPr>
                  <a:t> is 0 for the area of constant intensity (the variance is zero here), and approaches 1 for large value of </a:t>
                </a:r>
                <a14:m>
                  <m:oMath xmlns:m="http://schemas.openxmlformats.org/officeDocument/2006/math">
                    <m:sSup>
                      <m:sSupPr>
                        <m:ctrlPr>
                          <a:rPr lang="en-US" altLang="zh-CN" sz="2800" i="1" dirty="0">
                            <a:latin typeface="Cambria Math" panose="02040503050406030204" pitchFamily="18" charset="0"/>
                            <a:ea typeface="微软雅黑" panose="020B0503020204020204" pitchFamily="34" charset="-122"/>
                            <a:cs typeface="Cambria Math" panose="02040503050406030204" charset="0"/>
                          </a:rPr>
                        </m:ctrlPr>
                      </m:sSupPr>
                      <m:e>
                        <m:r>
                          <m:rPr>
                            <m:sty m:val="p"/>
                          </m:rPr>
                          <a:rPr lang="en-US" altLang="zh-CN" sz="2800" dirty="0">
                            <a:latin typeface="Cambria Math" panose="02040503050406030204" charset="0"/>
                            <a:ea typeface="微软雅黑" panose="020B0503020204020204" pitchFamily="34" charset="-122"/>
                            <a:cs typeface="Cambria Math" panose="02040503050406030204" charset="0"/>
                          </a:rPr>
                          <m:t>σ</m:t>
                        </m:r>
                      </m:e>
                      <m:sup>
                        <m:r>
                          <a:rPr lang="en-US" altLang="zh-CN" sz="2800" i="1" dirty="0">
                            <a:latin typeface="Cambria Math" panose="02040503050406030204" charset="0"/>
                            <a:ea typeface="MS Mincho" charset="0"/>
                            <a:cs typeface="Cambria Math" panose="02040503050406030204" charset="0"/>
                          </a:rPr>
                          <m:t>2</m:t>
                        </m:r>
                      </m:sup>
                    </m:sSup>
                  </m:oMath>
                </a14:m>
                <a:endParaRPr lang="en-US" altLang="zh-CN" sz="2800" dirty="0">
                  <a:latin typeface="微软雅黑" panose="020B0503020204020204" pitchFamily="34" charset="-122"/>
                  <a:ea typeface="微软雅黑" panose="020B0503020204020204" pitchFamily="34" charset="-122"/>
                </a:endParaRPr>
              </a:p>
            </p:txBody>
          </p:sp>
        </mc:Choice>
        <mc:Fallback xmlns="">
          <p:sp>
            <p:nvSpPr>
              <p:cNvPr id="27651" name="Text Box 5"/>
              <p:cNvSpPr txBox="1">
                <a:spLocks noRot="1" noChangeAspect="1" noMove="1" noResize="1" noEditPoints="1" noAdjustHandles="1" noChangeArrowheads="1" noChangeShapeType="1" noTextEdit="1"/>
              </p:cNvSpPr>
              <p:nvPr>
                <p:custDataLst>
                  <p:tags r:id="rId6"/>
                </p:custDataLst>
              </p:nvPr>
            </p:nvSpPr>
            <p:spPr>
              <a:xfrm>
                <a:off x="615950" y="5742715"/>
                <a:ext cx="10960735" cy="906780"/>
              </a:xfrm>
              <a:prstGeom prst="rect">
                <a:avLst/>
              </a:prstGeom>
              <a:blipFill rotWithShape="0">
                <a:blip r:embed="rId7"/>
                <a:stretch>
                  <a:fillRect l="-834" t="-5369" b="-11409"/>
                </a:stretch>
              </a:blipFill>
              <a:ln w="12700">
                <a:noFill/>
              </a:ln>
            </p:spPr>
            <p:txBody>
              <a:bodyPr/>
              <a:lstStyle/>
              <a:p>
                <a:r>
                  <a:rPr lang="zh-CN" altLang="en-US">
                    <a:noFill/>
                  </a:rPr>
                  <a:t> </a:t>
                </a:r>
              </a:p>
            </p:txBody>
          </p:sp>
        </mc:Fallback>
      </mc:AlternateContent>
      <p:sp>
        <p:nvSpPr>
          <p:cNvPr id="3" name="文本框 2"/>
          <p:cNvSpPr txBox="1"/>
          <p:nvPr/>
        </p:nvSpPr>
        <p:spPr>
          <a:xfrm>
            <a:off x="615950" y="1055370"/>
            <a:ext cx="40640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Statistical approaches:</a:t>
            </a:r>
          </a:p>
        </p:txBody>
      </p:sp>
      <mc:AlternateContent xmlns:mc="http://schemas.openxmlformats.org/markup-compatibility/2006" xmlns:a14="http://schemas.microsoft.com/office/drawing/2010/main">
        <mc:Choice Requires="a14">
          <p:sp>
            <p:nvSpPr>
              <p:cNvPr id="4" name="文本框 3"/>
              <p:cNvSpPr txBox="1"/>
              <p:nvPr/>
            </p:nvSpPr>
            <p:spPr>
              <a:xfrm>
                <a:off x="615950" y="1668712"/>
                <a:ext cx="11212728" cy="837537"/>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Let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400" dirty="0">
                    <a:latin typeface="微软雅黑" panose="020B0503020204020204" pitchFamily="34" charset="-122"/>
                    <a:ea typeface="微软雅黑" panose="020B0503020204020204" pitchFamily="34" charset="-122"/>
                  </a:rPr>
                  <a:t> be a random variable denoting gray levels and  let </a:t>
                </a:r>
                <a14:m>
                  <m:oMath xmlns:m="http://schemas.openxmlformats.org/officeDocument/2006/math">
                    <m:r>
                      <m:rPr>
                        <m:sty m:val="p"/>
                      </m:rPr>
                      <a:rPr lang="en-US" altLang="zh-CN" sz="2400">
                        <a:latin typeface="Cambria Math" panose="02040503050406030204" charset="0"/>
                        <a:ea typeface="微软雅黑" panose="020B0503020204020204" pitchFamily="34" charset="-122"/>
                        <a:cs typeface="Cambria Math" panose="02040503050406030204" charset="0"/>
                      </a:rPr>
                      <m:t>p</m:t>
                    </m:r>
                    <m:r>
                      <a:rPr lang="en-US" altLang="zh-CN" sz="2400">
                        <a:latin typeface="Cambria Math" panose="02040503050406030204" charset="0"/>
                        <a:ea typeface="微软雅黑" panose="020B0503020204020204" pitchFamily="34" charset="-122"/>
                        <a:cs typeface="Cambria Math" panose="02040503050406030204" charset="0"/>
                      </a:rPr>
                      <m:t>(</m:t>
                    </m:r>
                    <m:sSub>
                      <m:sSubPr>
                        <m:ctrlPr>
                          <a:rPr lang="en-US" altLang="zh-CN" sz="2400" i="1">
                            <a:latin typeface="Cambria Math" panose="02040503050406030204" pitchFamily="18" charset="0"/>
                            <a:ea typeface="微软雅黑" panose="020B0503020204020204" pitchFamily="34" charset="-122"/>
                            <a:cs typeface="Cambria Math" panose="02040503050406030204" charset="0"/>
                          </a:rPr>
                        </m:ctrlPr>
                      </m:sSubPr>
                      <m:e>
                        <m:r>
                          <a:rPr lang="en-US" altLang="zh-CN" sz="2400" i="1">
                            <a:latin typeface="Cambria Math" panose="02040503050406030204" charset="0"/>
                            <a:ea typeface="微软雅黑" panose="020B0503020204020204" pitchFamily="34" charset="-122"/>
                            <a:cs typeface="Cambria Math" panose="02040503050406030204" charset="0"/>
                          </a:rPr>
                          <m:t>𝑧</m:t>
                        </m:r>
                      </m:e>
                      <m:sub>
                        <m:r>
                          <a:rPr lang="en-US" altLang="zh-CN" sz="2400" i="1">
                            <a:latin typeface="Cambria Math" panose="02040503050406030204" charset="0"/>
                            <a:ea typeface="微软雅黑" panose="020B0503020204020204" pitchFamily="34" charset="-122"/>
                            <a:cs typeface="Cambria Math" panose="02040503050406030204" charset="0"/>
                          </a:rPr>
                          <m:t>𝑖</m:t>
                        </m:r>
                      </m:sub>
                    </m:sSub>
                    <m:r>
                      <a:rPr lang="en-US" altLang="zh-CN" sz="2400">
                        <a:latin typeface="Cambria Math" panose="02040503050406030204" charset="0"/>
                        <a:ea typeface="微软雅黑" panose="020B0503020204020204" pitchFamily="34" charset="-122"/>
                        <a:cs typeface="Cambria Math" panose="02040503050406030204" charset="0"/>
                      </a:rPr>
                      <m:t>),</m:t>
                    </m:r>
                    <m:r>
                      <m:rPr>
                        <m:sty m:val="p"/>
                      </m:rPr>
                      <a:rPr lang="en-US" altLang="zh-CN" sz="2400">
                        <a:latin typeface="Cambria Math" panose="02040503050406030204" charset="0"/>
                        <a:ea typeface="微软雅黑" panose="020B0503020204020204" pitchFamily="34" charset="-122"/>
                        <a:cs typeface="Cambria Math" panose="02040503050406030204" charset="0"/>
                      </a:rPr>
                      <m:t>i</m:t>
                    </m:r>
                    <m:r>
                      <a:rPr lang="en-US" altLang="zh-CN" sz="2400">
                        <a:latin typeface="Cambria Math" panose="02040503050406030204" charset="0"/>
                        <a:ea typeface="微软雅黑" panose="020B0503020204020204" pitchFamily="34" charset="-122"/>
                        <a:cs typeface="Cambria Math" panose="02040503050406030204" charset="0"/>
                      </a:rPr>
                      <m:t>=1,2,...</m:t>
                    </m:r>
                    <m:r>
                      <m:rPr>
                        <m:sty m:val="p"/>
                      </m:rPr>
                      <a:rPr lang="en-US" altLang="zh-CN" sz="2400">
                        <a:latin typeface="Cambria Math" panose="02040503050406030204" charset="0"/>
                        <a:ea typeface="微软雅黑" panose="020B0503020204020204" pitchFamily="34" charset="-122"/>
                        <a:cs typeface="Cambria Math" panose="02040503050406030204" charset="0"/>
                      </a:rPr>
                      <m:t>L</m:t>
                    </m:r>
                    <m:r>
                      <a:rPr lang="en-US" altLang="zh-CN" sz="2400">
                        <a:latin typeface="Cambria Math" panose="02040503050406030204" charset="0"/>
                        <a:ea typeface="微软雅黑" panose="020B0503020204020204" pitchFamily="34" charset="-122"/>
                        <a:cs typeface="Cambria Math" panose="02040503050406030204" charset="0"/>
                      </a:rPr>
                      <m:t>−1, </m:t>
                    </m:r>
                  </m:oMath>
                </a14:m>
                <a:r>
                  <a:rPr lang="en-US" altLang="zh-CN" sz="2400" dirty="0">
                    <a:latin typeface="微软雅黑" panose="020B0503020204020204" pitchFamily="34" charset="-122"/>
                    <a:ea typeface="微软雅黑" panose="020B0503020204020204" pitchFamily="34" charset="-122"/>
                  </a:rPr>
                  <a:t>be the corresponding histogram. The </a:t>
                </a:r>
                <a14:m>
                  <m:oMath xmlns:m="http://schemas.openxmlformats.org/officeDocument/2006/math">
                    <m:sSup>
                      <m:sSupPr>
                        <m:ctrlPr>
                          <a:rPr lang="en-US" altLang="zh-CN" sz="2400" i="1">
                            <a:latin typeface="Cambria Math" panose="02040503050406030204" pitchFamily="18" charset="0"/>
                            <a:ea typeface="微软雅黑" panose="020B0503020204020204" pitchFamily="34" charset="-122"/>
                            <a:cs typeface="Cambria Math" panose="02040503050406030204" charset="0"/>
                          </a:rPr>
                        </m:ctrlPr>
                      </m:sSupPr>
                      <m:e>
                        <m:r>
                          <a:rPr lang="en-US" altLang="zh-CN" sz="2400" i="1">
                            <a:latin typeface="Cambria Math" panose="02040503050406030204" charset="0"/>
                            <a:ea typeface="微软雅黑" panose="020B0503020204020204" pitchFamily="34" charset="-122"/>
                            <a:cs typeface="Cambria Math" panose="02040503050406030204" charset="0"/>
                          </a:rPr>
                          <m:t>𝑛</m:t>
                        </m:r>
                      </m:e>
                      <m:sup>
                        <m:r>
                          <a:rPr lang="en-US" altLang="zh-CN" sz="2400" i="1">
                            <a:latin typeface="Cambria Math" panose="02040503050406030204" charset="0"/>
                            <a:ea typeface="微软雅黑" panose="020B0503020204020204" pitchFamily="34" charset="-122"/>
                            <a:cs typeface="Cambria Math" panose="02040503050406030204" charset="0"/>
                          </a:rPr>
                          <m:t>𝑡h</m:t>
                        </m:r>
                      </m:sup>
                    </m:sSup>
                  </m:oMath>
                </a14:m>
                <a:r>
                  <a:rPr lang="en-US" altLang="zh-CN" sz="2400" dirty="0">
                    <a:latin typeface="微软雅黑" panose="020B0503020204020204" pitchFamily="34" charset="-122"/>
                    <a:ea typeface="微软雅黑" panose="020B0503020204020204" pitchFamily="34" charset="-122"/>
                  </a:rPr>
                  <a:t> moment of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400" i="1"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about the mean is </a:t>
                </a:r>
              </a:p>
            </p:txBody>
          </p:sp>
        </mc:Choice>
        <mc:Fallback xmlns="">
          <p:sp>
            <p:nvSpPr>
              <p:cNvPr id="4" name="文本框 3"/>
              <p:cNvSpPr txBox="1">
                <a:spLocks noRot="1" noChangeAspect="1" noMove="1" noResize="1" noEditPoints="1" noAdjustHandles="1" noChangeArrowheads="1" noChangeShapeType="1" noTextEdit="1"/>
              </p:cNvSpPr>
              <p:nvPr/>
            </p:nvSpPr>
            <p:spPr>
              <a:xfrm>
                <a:off x="615950" y="1668712"/>
                <a:ext cx="11212728" cy="837537"/>
              </a:xfrm>
              <a:prstGeom prst="rect">
                <a:avLst/>
              </a:prstGeom>
              <a:blipFill rotWithShape="0">
                <a:blip r:embed="rId8"/>
                <a:stretch>
                  <a:fillRect l="-816" t="-5839" r="-489" b="-160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575435" y="2994342"/>
                <a:ext cx="4064000" cy="11423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𝜇</m:t>
                          </m:r>
                        </m:e>
                        <m:sub>
                          <m:r>
                            <a:rPr lang="en-US" altLang="zh-CN" sz="2400" i="1">
                              <a:latin typeface="Cambria Math" panose="02040503050406030204" charset="0"/>
                              <a:cs typeface="Cambria Math" panose="02040503050406030204" charset="0"/>
                            </a:rPr>
                            <m:t>𝑛</m:t>
                          </m:r>
                        </m:sub>
                      </m:sSub>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𝑧</m:t>
                      </m:r>
                      <m:r>
                        <a:rPr lang="en-US" altLang="zh-CN" sz="2400" i="1">
                          <a:latin typeface="Cambria Math" panose="02040503050406030204" charset="0"/>
                          <a:cs typeface="Cambria Math" panose="02040503050406030204" charset="0"/>
                        </a:rPr>
                        <m:t>)=</m:t>
                      </m:r>
                      <m:nary>
                        <m:naryPr>
                          <m:chr m:val="∑"/>
                          <m:limLoc m:val="undOvr"/>
                          <m:ctrlPr>
                            <a:rPr lang="en-US" altLang="zh-CN" sz="2400" i="1">
                              <a:latin typeface="Cambria Math" panose="02040503050406030204" pitchFamily="18" charset="0"/>
                              <a:cs typeface="Cambria Math" panose="02040503050406030204" charset="0"/>
                            </a:rPr>
                          </m:ctrlPr>
                        </m:naryPr>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=0</m:t>
                          </m:r>
                        </m:sub>
                        <m:sup>
                          <m:r>
                            <a:rPr lang="en-US" altLang="zh-CN" sz="2400" i="1">
                              <a:latin typeface="Cambria Math" panose="02040503050406030204" charset="0"/>
                              <a:cs typeface="Cambria Math" panose="02040503050406030204" charset="0"/>
                            </a:rPr>
                            <m:t>𝐿</m:t>
                          </m:r>
                          <m:r>
                            <a:rPr lang="en-US" altLang="zh-CN" sz="2400" i="1">
                              <a:latin typeface="Cambria Math" panose="02040503050406030204" charset="0"/>
                              <a:cs typeface="Cambria Math" panose="02040503050406030204" charset="0"/>
                            </a:rPr>
                            <m:t>−1</m:t>
                          </m:r>
                        </m:sup>
                        <m:e>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𝑧</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𝑚</m:t>
                              </m:r>
                              <m:r>
                                <a:rPr lang="en-US" altLang="zh-CN" sz="2400" i="1">
                                  <a:latin typeface="Cambria Math" panose="02040503050406030204" charset="0"/>
                                  <a:cs typeface="Cambria Math" panose="02040503050406030204" charset="0"/>
                                </a:rPr>
                                <m:t>)</m:t>
                              </m:r>
                            </m:e>
                            <m:sup>
                              <m:r>
                                <a:rPr lang="en-US" altLang="zh-CN" sz="2400" i="1">
                                  <a:latin typeface="Cambria Math" panose="02040503050406030204" charset="0"/>
                                  <a:cs typeface="Cambria Math" panose="02040503050406030204" charset="0"/>
                                </a:rPr>
                                <m:t>𝑛</m:t>
                              </m:r>
                            </m:sup>
                          </m:sSup>
                          <m:r>
                            <a:rPr lang="en-US" altLang="zh-CN" sz="2400" i="1">
                              <a:latin typeface="Cambria Math" panose="02040503050406030204" charset="0"/>
                              <a:cs typeface="Cambria Math" panose="02040503050406030204" charset="0"/>
                            </a:rPr>
                            <m:t>𝑝</m:t>
                          </m:r>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𝑧</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m:t>
                          </m:r>
                        </m:e>
                      </m:nary>
                    </m:oMath>
                  </m:oMathPara>
                </a14:m>
                <a:endParaRPr lang="en-US" altLang="zh-CN" sz="2400" i="1" dirty="0"/>
              </a:p>
            </p:txBody>
          </p:sp>
        </mc:Choice>
        <mc:Fallback xmlns="">
          <p:sp>
            <p:nvSpPr>
              <p:cNvPr id="6" name="文本框 5"/>
              <p:cNvSpPr txBox="1">
                <a:spLocks noRot="1" noChangeAspect="1" noMove="1" noResize="1" noEditPoints="1" noAdjustHandles="1" noChangeArrowheads="1" noChangeShapeType="1" noTextEdit="1"/>
              </p:cNvSpPr>
              <p:nvPr/>
            </p:nvSpPr>
            <p:spPr>
              <a:xfrm>
                <a:off x="1575435" y="2994342"/>
                <a:ext cx="4064000" cy="11423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custDataLst>
                  <p:tags r:id="rId3"/>
                </p:custDataLst>
              </p:nvPr>
            </p:nvSpPr>
            <p:spPr>
              <a:xfrm>
                <a:off x="6232297" y="2927509"/>
                <a:ext cx="4064000" cy="11423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charset="0"/>
                          <a:cs typeface="Cambria Math" panose="02040503050406030204" charset="0"/>
                        </a:rPr>
                        <m:t>𝑚</m:t>
                      </m:r>
                      <m:r>
                        <a:rPr lang="en-US" altLang="zh-CN" sz="2400" i="1">
                          <a:latin typeface="Cambria Math" panose="02040503050406030204" charset="0"/>
                          <a:cs typeface="Cambria Math" panose="02040503050406030204" charset="0"/>
                        </a:rPr>
                        <m:t>=</m:t>
                      </m:r>
                      <m:nary>
                        <m:naryPr>
                          <m:chr m:val="∑"/>
                          <m:limLoc m:val="undOvr"/>
                          <m:ctrlPr>
                            <a:rPr lang="en-US" altLang="zh-CN" sz="2400" i="1">
                              <a:latin typeface="Cambria Math" panose="02040503050406030204" pitchFamily="18" charset="0"/>
                              <a:cs typeface="Cambria Math" panose="02040503050406030204" charset="0"/>
                            </a:rPr>
                          </m:ctrlPr>
                        </m:naryPr>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=0</m:t>
                          </m:r>
                        </m:sub>
                        <m:sup>
                          <m:r>
                            <a:rPr lang="en-US" altLang="zh-CN" sz="2400" i="1">
                              <a:latin typeface="Cambria Math" panose="02040503050406030204" charset="0"/>
                              <a:cs typeface="Cambria Math" panose="02040503050406030204" charset="0"/>
                            </a:rPr>
                            <m:t>𝐿</m:t>
                          </m:r>
                          <m:r>
                            <a:rPr lang="en-US" altLang="zh-CN" sz="2400" i="1">
                              <a:latin typeface="Cambria Math" panose="02040503050406030204" charset="0"/>
                              <a:cs typeface="Cambria Math" panose="02040503050406030204" charset="0"/>
                            </a:rPr>
                            <m:t>−1</m:t>
                          </m:r>
                        </m:sup>
                        <m:e>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𝑧</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𝑝</m:t>
                          </m:r>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𝑧</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m:t>
                          </m:r>
                        </m:e>
                      </m:nary>
                    </m:oMath>
                  </m:oMathPara>
                </a14:m>
                <a:endParaRPr lang="en-US" altLang="zh-CN" sz="2400" i="1" dirty="0"/>
              </a:p>
            </p:txBody>
          </p:sp>
        </mc:Choice>
        <mc:Fallback xmlns="">
          <p:sp>
            <p:nvSpPr>
              <p:cNvPr id="7" name="文本框 6"/>
              <p:cNvSpPr txBox="1">
                <a:spLocks noRot="1" noChangeAspect="1" noMove="1" noResize="1" noEditPoints="1" noAdjustHandles="1" noChangeArrowheads="1" noChangeShapeType="1" noTextEdit="1"/>
              </p:cNvSpPr>
              <p:nvPr>
                <p:custDataLst>
                  <p:tags r:id="rId10"/>
                </p:custDataLst>
              </p:nvPr>
            </p:nvSpPr>
            <p:spPr>
              <a:xfrm>
                <a:off x="6232297" y="2927509"/>
                <a:ext cx="4064000" cy="114236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42798" y="4429590"/>
                <a:ext cx="50095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m:rPr>
                              <m:sty m:val="p"/>
                            </m:rPr>
                            <a:rPr lang="en-US" altLang="zh-CN" sz="2400" i="0">
                              <a:latin typeface="Cambria Math" panose="02040503050406030204" charset="0"/>
                              <a:cs typeface="Cambria Math" panose="02040503050406030204" charset="0"/>
                            </a:rPr>
                            <m:t>Herein</m:t>
                          </m:r>
                          <m:r>
                            <a:rPr lang="en-US" altLang="zh-CN" sz="2400" i="1">
                              <a:latin typeface="Cambria Math" panose="02040503050406030204" charset="0"/>
                              <a:cs typeface="Cambria Math" panose="02040503050406030204" charset="0"/>
                            </a:rPr>
                            <m:t>  </m:t>
                          </m:r>
                          <m:r>
                            <a:rPr lang="en-US" altLang="zh-CN" sz="2400" i="1">
                              <a:latin typeface="Cambria Math" panose="02040503050406030204" charset="0"/>
                              <a:cs typeface="Cambria Math" panose="02040503050406030204" charset="0"/>
                            </a:rPr>
                            <m:t>𝜇</m:t>
                          </m:r>
                        </m:e>
                        <m:sub>
                          <m:r>
                            <a:rPr lang="en-US" altLang="zh-CN" sz="2400" i="1">
                              <a:latin typeface="Cambria Math" panose="02040503050406030204" charset="0"/>
                              <a:cs typeface="Cambria Math" panose="02040503050406030204" charset="0"/>
                            </a:rPr>
                            <m:t>0</m:t>
                          </m:r>
                        </m:sub>
                      </m:sSub>
                      <m:r>
                        <a:rPr lang="en-US" altLang="zh-CN" sz="2400" i="1">
                          <a:latin typeface="Cambria Math" panose="02040503050406030204" charset="0"/>
                          <a:cs typeface="Cambria Math" panose="02040503050406030204" charset="0"/>
                        </a:rPr>
                        <m:t>=1,</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𝜇</m:t>
                          </m:r>
                        </m:e>
                        <m:sub>
                          <m:r>
                            <a:rPr lang="en-US" altLang="zh-CN" sz="2400" i="1">
                              <a:latin typeface="Cambria Math" panose="02040503050406030204" charset="0"/>
                              <a:cs typeface="Cambria Math" panose="02040503050406030204" charset="0"/>
                            </a:rPr>
                            <m:t>1</m:t>
                          </m:r>
                        </m:sub>
                      </m:sSub>
                      <m:r>
                        <a:rPr lang="en-US" altLang="zh-CN" sz="2400" i="1">
                          <a:latin typeface="Cambria Math" panose="02040503050406030204" charset="0"/>
                          <a:cs typeface="Cambria Math" panose="02040503050406030204" charset="0"/>
                        </a:rPr>
                        <m:t>=0, </m:t>
                      </m:r>
                      <m:r>
                        <a:rPr lang="en-US" altLang="zh-CN" sz="2400" i="1">
                          <a:latin typeface="Cambria Math" panose="02040503050406030204" charset="0"/>
                          <a:cs typeface="Cambria Math" panose="02040503050406030204" charset="0"/>
                        </a:rPr>
                        <m:t>𝑎𝑛𝑑</m:t>
                      </m:r>
                      <m:r>
                        <a:rPr lang="en-US" altLang="zh-CN" sz="2400" i="1">
                          <a:latin typeface="Cambria Math" panose="02040503050406030204" charset="0"/>
                          <a:cs typeface="Cambria Math" panose="02040503050406030204" charset="0"/>
                        </a:rPr>
                        <m:t> </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𝜇</m:t>
                          </m:r>
                        </m:e>
                        <m:sub>
                          <m:r>
                            <a:rPr lang="en-US" altLang="zh-CN" sz="2400" i="1">
                              <a:latin typeface="Cambria Math" panose="02040503050406030204" charset="0"/>
                              <a:cs typeface="Cambria Math" panose="02040503050406030204" charset="0"/>
                            </a:rPr>
                            <m:t>2</m:t>
                          </m:r>
                        </m:sub>
                      </m:sSub>
                      <m:r>
                        <a:rPr lang="en-US" altLang="zh-CN" sz="2400" i="1">
                          <a:latin typeface="Cambria Math" panose="02040503050406030204" charset="0"/>
                          <a:cs typeface="Cambria Math" panose="02040503050406030204" charset="0"/>
                        </a:rPr>
                        <m:t>=</m:t>
                      </m:r>
                      <m:sSup>
                        <m:sSupPr>
                          <m:ctrlPr>
                            <a:rPr lang="en-US" altLang="zh-CN" sz="2400" i="1" dirty="0">
                              <a:latin typeface="Cambria Math" panose="02040503050406030204" pitchFamily="18" charset="0"/>
                              <a:ea typeface="微软雅黑" panose="020B0503020204020204" pitchFamily="34" charset="-122"/>
                              <a:cs typeface="Cambria Math" panose="02040503050406030204" charset="0"/>
                            </a:rPr>
                          </m:ctrlPr>
                        </m:sSupPr>
                        <m:e>
                          <m:r>
                            <m:rPr>
                              <m:sty m:val="p"/>
                            </m:rPr>
                            <a:rPr lang="en-US" altLang="zh-CN" sz="2400" dirty="0">
                              <a:latin typeface="Cambria Math" panose="02040503050406030204" charset="0"/>
                              <a:ea typeface="微软雅黑" panose="020B0503020204020204" pitchFamily="34" charset="-122"/>
                              <a:cs typeface="Cambria Math" panose="02040503050406030204" charset="0"/>
                            </a:rPr>
                            <m:t>σ</m:t>
                          </m:r>
                        </m:e>
                        <m:sup>
                          <m:r>
                            <a:rPr lang="en-US" altLang="zh-CN" sz="2400" i="1" dirty="0">
                              <a:latin typeface="Cambria Math" panose="02040503050406030204" charset="0"/>
                              <a:ea typeface="MS Mincho" charset="0"/>
                              <a:cs typeface="Cambria Math" panose="02040503050406030204" charset="0"/>
                            </a:rPr>
                            <m:t>2</m:t>
                          </m:r>
                        </m:sup>
                      </m:sSup>
                    </m:oMath>
                  </m:oMathPara>
                </a14:m>
                <a:endParaRPr lang="en-US" altLang="zh-CN"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42798" y="4429590"/>
                <a:ext cx="5009515" cy="461665"/>
              </a:xfrm>
              <a:prstGeom prst="rect">
                <a:avLst/>
              </a:prstGeom>
              <a:blipFill rotWithShape="0">
                <a:blip r:embed="rId12"/>
                <a:stretch>
                  <a:fillRect b="-12000"/>
                </a:stretch>
              </a:blipFill>
            </p:spPr>
            <p:txBody>
              <a:bodyPr/>
              <a:lstStyle/>
              <a:p>
                <a:r>
                  <a:rPr lang="zh-CN" altLang="en-US">
                    <a:noFill/>
                  </a:rPr>
                  <a:t> </a:t>
                </a:r>
              </a:p>
            </p:txBody>
          </p:sp>
        </mc:Fallback>
      </mc:AlternateContent>
      <p:sp>
        <p:nvSpPr>
          <p:cNvPr id="9" name="文本框 8"/>
          <p:cNvSpPr txBox="1"/>
          <p:nvPr/>
        </p:nvSpPr>
        <p:spPr>
          <a:xfrm>
            <a:off x="615950" y="5092960"/>
            <a:ext cx="5480050" cy="46037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The measure of gray-level </a:t>
            </a:r>
            <a:r>
              <a:rPr lang="en-US" altLang="zh-CN" sz="2400" dirty="0">
                <a:solidFill>
                  <a:srgbClr val="FF0000"/>
                </a:solidFill>
                <a:latin typeface="微软雅黑" panose="020B0503020204020204" pitchFamily="34" charset="-122"/>
                <a:ea typeface="微软雅黑" panose="020B0503020204020204" pitchFamily="34" charset="-122"/>
              </a:rPr>
              <a:t>contrast</a:t>
            </a:r>
            <a:r>
              <a:rPr lang="en-US" altLang="zh-CN" sz="2400" dirty="0">
                <a:latin typeface="微软雅黑" panose="020B0503020204020204" pitchFamily="34" charset="-122"/>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11" name="文本框 10"/>
              <p:cNvSpPr txBox="1"/>
              <p:nvPr/>
            </p:nvSpPr>
            <p:spPr>
              <a:xfrm>
                <a:off x="5639435" y="4897760"/>
                <a:ext cx="2554605" cy="793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charset="0"/>
                          <a:cs typeface="Cambria Math" panose="02040503050406030204" charset="0"/>
                        </a:rPr>
                        <m:t>R</m:t>
                      </m:r>
                      <m:r>
                        <a:rPr lang="en-US" altLang="zh-CN" sz="2400">
                          <a:latin typeface="Cambria Math" panose="02040503050406030204" charset="0"/>
                          <a:cs typeface="Cambria Math" panose="02040503050406030204" charset="0"/>
                        </a:rPr>
                        <m:t>=1−</m:t>
                      </m:r>
                      <m:f>
                        <m:fPr>
                          <m:ctrlPr>
                            <a:rPr lang="en-US" altLang="zh-CN" sz="2400" i="1">
                              <a:latin typeface="Cambria Math" panose="02040503050406030204" pitchFamily="18" charset="0"/>
                              <a:cs typeface="Cambria Math" panose="02040503050406030204" charset="0"/>
                            </a:rPr>
                          </m:ctrlPr>
                        </m:fPr>
                        <m:num>
                          <m:r>
                            <a:rPr lang="en-US" altLang="zh-CN" sz="2400" i="1">
                              <a:latin typeface="Cambria Math" panose="02040503050406030204" charset="0"/>
                              <a:cs typeface="Cambria Math" panose="02040503050406030204" charset="0"/>
                            </a:rPr>
                            <m:t>1</m:t>
                          </m:r>
                        </m:num>
                        <m:den>
                          <m:r>
                            <a:rPr lang="en-US" altLang="zh-CN" sz="2400" i="1">
                              <a:latin typeface="Cambria Math" panose="02040503050406030204" charset="0"/>
                              <a:cs typeface="Cambria Math" panose="02040503050406030204" charset="0"/>
                            </a:rPr>
                            <m:t>1+</m:t>
                          </m:r>
                          <m:sSup>
                            <m:sSupPr>
                              <m:ctrlPr>
                                <a:rPr lang="en-US" altLang="zh-CN" sz="2400" i="1" dirty="0">
                                  <a:latin typeface="Cambria Math" panose="02040503050406030204" pitchFamily="18" charset="0"/>
                                  <a:ea typeface="微软雅黑" panose="020B0503020204020204" pitchFamily="34" charset="-122"/>
                                  <a:cs typeface="Cambria Math" panose="02040503050406030204" charset="0"/>
                                </a:rPr>
                              </m:ctrlPr>
                            </m:sSupPr>
                            <m:e>
                              <m:r>
                                <m:rPr>
                                  <m:sty m:val="p"/>
                                </m:rPr>
                                <a:rPr lang="en-US" altLang="zh-CN" sz="2400" dirty="0">
                                  <a:latin typeface="Cambria Math" panose="02040503050406030204" charset="0"/>
                                  <a:ea typeface="微软雅黑" panose="020B0503020204020204" pitchFamily="34" charset="-122"/>
                                  <a:cs typeface="Cambria Math" panose="02040503050406030204" charset="0"/>
                                </a:rPr>
                                <m:t>σ</m:t>
                              </m:r>
                            </m:e>
                            <m:sup>
                              <m:r>
                                <a:rPr lang="en-US" altLang="zh-CN" sz="2400" i="1" dirty="0">
                                  <a:latin typeface="Cambria Math" panose="02040503050406030204" charset="0"/>
                                  <a:ea typeface="MS Mincho" charset="0"/>
                                  <a:cs typeface="Cambria Math" panose="02040503050406030204" charset="0"/>
                                </a:rPr>
                                <m:t>2</m:t>
                              </m:r>
                            </m:sup>
                          </m:sSup>
                        </m:den>
                      </m:f>
                    </m:oMath>
                  </m:oMathPara>
                </a14:m>
                <a:endParaRPr lang="en-US" altLang="zh-CN"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639435" y="4897760"/>
                <a:ext cx="2554605" cy="793750"/>
              </a:xfrm>
              <a:prstGeom prst="rect">
                <a:avLst/>
              </a:prstGeom>
              <a:blipFill rotWithShape="0">
                <a:blip r:embed="rId13"/>
                <a:stretch>
                  <a:fillRect/>
                </a:stretch>
              </a:blipFill>
            </p:spPr>
            <p:txBody>
              <a:bodyPr/>
              <a:lstStyle/>
              <a:p>
                <a:r>
                  <a:rPr lang="zh-CN" altLang="en-US">
                    <a:noFill/>
                  </a:rPr>
                  <a:t> </a:t>
                </a:r>
              </a:p>
            </p:txBody>
          </p:sp>
        </mc:Fallback>
      </mc:AlternateContent>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Texture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21</a:t>
            </a:fld>
            <a:endParaRPr lang="en-US" altLang="zh-CN"/>
          </a:p>
        </p:txBody>
      </p:sp>
      <p:sp>
        <p:nvSpPr>
          <p:cNvPr id="3" name="文本框 2"/>
          <p:cNvSpPr txBox="1"/>
          <p:nvPr/>
        </p:nvSpPr>
        <p:spPr>
          <a:xfrm>
            <a:off x="536575" y="1218565"/>
            <a:ext cx="40640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The third moment,</a:t>
            </a:r>
          </a:p>
        </p:txBody>
      </p:sp>
      <mc:AlternateContent xmlns:mc="http://schemas.openxmlformats.org/markup-compatibility/2006" xmlns:a14="http://schemas.microsoft.com/office/drawing/2010/main">
        <mc:Choice Requires="a14">
          <p:sp>
            <p:nvSpPr>
              <p:cNvPr id="6" name="文本框 5"/>
              <p:cNvSpPr txBox="1"/>
              <p:nvPr>
                <p:custDataLst>
                  <p:tags r:id="rId1"/>
                </p:custDataLst>
              </p:nvPr>
            </p:nvSpPr>
            <p:spPr>
              <a:xfrm>
                <a:off x="536575" y="1671320"/>
                <a:ext cx="4064000" cy="11423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𝜇</m:t>
                          </m:r>
                        </m:e>
                        <m:sub>
                          <m:r>
                            <a:rPr lang="en-US" altLang="zh-CN" sz="2400" i="1">
                              <a:latin typeface="Cambria Math" panose="02040503050406030204" charset="0"/>
                              <a:cs typeface="Cambria Math" panose="02040503050406030204" charset="0"/>
                            </a:rPr>
                            <m:t>3</m:t>
                          </m:r>
                        </m:sub>
                      </m:sSub>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𝑧</m:t>
                      </m:r>
                      <m:r>
                        <a:rPr lang="en-US" altLang="zh-CN" sz="2400" i="1">
                          <a:latin typeface="Cambria Math" panose="02040503050406030204" charset="0"/>
                          <a:cs typeface="Cambria Math" panose="02040503050406030204" charset="0"/>
                        </a:rPr>
                        <m:t>)=</m:t>
                      </m:r>
                      <m:nary>
                        <m:naryPr>
                          <m:chr m:val="∑"/>
                          <m:limLoc m:val="undOvr"/>
                          <m:ctrlPr>
                            <a:rPr lang="en-US" altLang="zh-CN" sz="2400" i="1">
                              <a:latin typeface="Cambria Math" panose="02040503050406030204" pitchFamily="18" charset="0"/>
                              <a:cs typeface="Cambria Math" panose="02040503050406030204" charset="0"/>
                            </a:rPr>
                          </m:ctrlPr>
                        </m:naryPr>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=0</m:t>
                          </m:r>
                        </m:sub>
                        <m:sup>
                          <m:r>
                            <a:rPr lang="en-US" altLang="zh-CN" sz="2400" i="1">
                              <a:latin typeface="Cambria Math" panose="02040503050406030204" charset="0"/>
                              <a:cs typeface="Cambria Math" panose="02040503050406030204" charset="0"/>
                            </a:rPr>
                            <m:t>𝐿</m:t>
                          </m:r>
                          <m:r>
                            <a:rPr lang="en-US" altLang="zh-CN" sz="2400" i="1">
                              <a:latin typeface="Cambria Math" panose="02040503050406030204" charset="0"/>
                              <a:cs typeface="Cambria Math" panose="02040503050406030204" charset="0"/>
                            </a:rPr>
                            <m:t>−1</m:t>
                          </m:r>
                        </m:sup>
                        <m:e>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𝑧</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𝑚</m:t>
                              </m:r>
                              <m:r>
                                <a:rPr lang="en-US" altLang="zh-CN" sz="2400" i="1">
                                  <a:latin typeface="Cambria Math" panose="02040503050406030204" charset="0"/>
                                  <a:cs typeface="Cambria Math" panose="02040503050406030204" charset="0"/>
                                </a:rPr>
                                <m:t>)</m:t>
                              </m:r>
                            </m:e>
                            <m:sup>
                              <m:r>
                                <a:rPr lang="en-US" altLang="zh-CN" sz="2400" i="1">
                                  <a:latin typeface="Cambria Math" panose="02040503050406030204" charset="0"/>
                                  <a:cs typeface="Cambria Math" panose="02040503050406030204" charset="0"/>
                                </a:rPr>
                                <m:t>3</m:t>
                              </m:r>
                            </m:sup>
                          </m:sSup>
                          <m:r>
                            <a:rPr lang="en-US" altLang="zh-CN" sz="2400" i="1">
                              <a:latin typeface="Cambria Math" panose="02040503050406030204" charset="0"/>
                              <a:cs typeface="Cambria Math" panose="02040503050406030204" charset="0"/>
                            </a:rPr>
                            <m:t>𝑝</m:t>
                          </m:r>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𝑧</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m:t>
                          </m:r>
                        </m:e>
                      </m:nary>
                    </m:oMath>
                  </m:oMathPara>
                </a14:m>
                <a:endParaRPr lang="en-US" altLang="zh-CN" sz="2400" i="1"/>
              </a:p>
            </p:txBody>
          </p:sp>
        </mc:Choice>
        <mc:Fallback xmlns="">
          <p:sp>
            <p:nvSpPr>
              <p:cNvPr id="6" name="文本框 5"/>
              <p:cNvSpPr txBox="1">
                <a:spLocks noRot="1" noChangeAspect="1" noMove="1" noResize="1" noEditPoints="1" noAdjustHandles="1" noChangeArrowheads="1" noChangeShapeType="1" noTextEdit="1"/>
              </p:cNvSpPr>
              <p:nvPr>
                <p:custDataLst>
                  <p:tags r:id="rId6"/>
                </p:custDataLst>
              </p:nvPr>
            </p:nvSpPr>
            <p:spPr>
              <a:xfrm>
                <a:off x="536575" y="1671320"/>
                <a:ext cx="4064000" cy="1142365"/>
              </a:xfrm>
              <a:prstGeom prst="rect">
                <a:avLst/>
              </a:prstGeom>
              <a:blipFill rotWithShape="1">
                <a:blip r:embed="rId7"/>
                <a:stretch>
                  <a:fillRect/>
                </a:stretch>
              </a:blipFill>
            </p:spPr>
            <p:txBody>
              <a:bodyPr/>
              <a:lstStyle/>
              <a:p>
                <a:r>
                  <a:rPr lang="en-US" altLang="en-US">
                    <a:noFill/>
                  </a:rPr>
                  <a:t> </a:t>
                </a:r>
              </a:p>
            </p:txBody>
          </p:sp>
        </mc:Fallback>
      </mc:AlternateContent>
      <p:sp>
        <p:nvSpPr>
          <p:cNvPr id="4" name="文本框 3"/>
          <p:cNvSpPr txBox="1"/>
          <p:nvPr/>
        </p:nvSpPr>
        <p:spPr>
          <a:xfrm>
            <a:off x="4398010" y="2058035"/>
            <a:ext cx="7055485" cy="46037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is a measure of the </a:t>
            </a:r>
            <a:r>
              <a:rPr lang="en-US" altLang="zh-CN" sz="2400" dirty="0" err="1">
                <a:solidFill>
                  <a:srgbClr val="FF0000"/>
                </a:solidFill>
                <a:latin typeface="微软雅黑" panose="020B0503020204020204" pitchFamily="34" charset="-122"/>
                <a:ea typeface="微软雅黑" panose="020B0503020204020204" pitchFamily="34" charset="-122"/>
              </a:rPr>
              <a:t>skewness</a:t>
            </a:r>
            <a:r>
              <a:rPr lang="en-US" altLang="zh-CN" sz="2400" dirty="0">
                <a:latin typeface="微软雅黑" panose="020B0503020204020204" pitchFamily="34" charset="-122"/>
                <a:ea typeface="微软雅黑" panose="020B0503020204020204" pitchFamily="34" charset="-122"/>
              </a:rPr>
              <a:t> of the histogram.</a:t>
            </a:r>
          </a:p>
        </p:txBody>
      </p:sp>
      <p:sp>
        <p:nvSpPr>
          <p:cNvPr id="7" name="文本框 6"/>
          <p:cNvSpPr txBox="1"/>
          <p:nvPr/>
        </p:nvSpPr>
        <p:spPr>
          <a:xfrm>
            <a:off x="536575" y="2813685"/>
            <a:ext cx="11365255" cy="82994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The fourth moment is a measure of </a:t>
            </a:r>
            <a:r>
              <a:rPr lang="en-US" altLang="zh-CN" sz="2400" dirty="0">
                <a:solidFill>
                  <a:srgbClr val="FF0000"/>
                </a:solidFill>
                <a:latin typeface="微软雅黑" panose="020B0503020204020204" pitchFamily="34" charset="-122"/>
                <a:ea typeface="微软雅黑" panose="020B0503020204020204" pitchFamily="34" charset="-122"/>
              </a:rPr>
              <a:t>relative flatness</a:t>
            </a:r>
            <a:r>
              <a:rPr lang="en-US" altLang="zh-CN" sz="2400" dirty="0">
                <a:latin typeface="微软雅黑" panose="020B0503020204020204" pitchFamily="34" charset="-122"/>
                <a:ea typeface="微软雅黑" panose="020B0503020204020204" pitchFamily="34" charset="-122"/>
              </a:rPr>
              <a:t>. Some additional texture measures based on histograms: </a:t>
            </a:r>
          </a:p>
        </p:txBody>
      </p:sp>
      <p:sp>
        <p:nvSpPr>
          <p:cNvPr id="8" name="文本框 7"/>
          <p:cNvSpPr txBox="1"/>
          <p:nvPr/>
        </p:nvSpPr>
        <p:spPr>
          <a:xfrm>
            <a:off x="536575" y="4286885"/>
            <a:ext cx="40640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“unitformity”</a:t>
            </a:r>
          </a:p>
        </p:txBody>
      </p:sp>
      <p:sp>
        <p:nvSpPr>
          <p:cNvPr id="9" name="文本框 8"/>
          <p:cNvSpPr txBox="1"/>
          <p:nvPr/>
        </p:nvSpPr>
        <p:spPr>
          <a:xfrm>
            <a:off x="536575" y="5604510"/>
            <a:ext cx="3333115"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“average entropy”</a:t>
            </a:r>
          </a:p>
        </p:txBody>
      </p:sp>
      <mc:AlternateContent xmlns:mc="http://schemas.openxmlformats.org/markup-compatibility/2006" xmlns:a14="http://schemas.microsoft.com/office/drawing/2010/main">
        <mc:Choice Requires="a14">
          <p:sp>
            <p:nvSpPr>
              <p:cNvPr id="10" name="文本框 9"/>
              <p:cNvSpPr txBox="1"/>
              <p:nvPr>
                <p:custDataLst>
                  <p:tags r:id="rId2"/>
                </p:custDataLst>
              </p:nvPr>
            </p:nvSpPr>
            <p:spPr>
              <a:xfrm>
                <a:off x="3057525" y="3938905"/>
                <a:ext cx="3343910" cy="11423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charset="0"/>
                          <a:cs typeface="Cambria Math" panose="02040503050406030204" charset="0"/>
                        </a:rPr>
                        <m:t>𝑈</m:t>
                      </m:r>
                      <m:r>
                        <a:rPr lang="en-US" altLang="zh-CN" sz="2400" i="1">
                          <a:latin typeface="Cambria Math" panose="02040503050406030204" charset="0"/>
                          <a:cs typeface="Cambria Math" panose="02040503050406030204" charset="0"/>
                        </a:rPr>
                        <m:t>=</m:t>
                      </m:r>
                      <m:nary>
                        <m:naryPr>
                          <m:chr m:val="∑"/>
                          <m:limLoc m:val="undOvr"/>
                          <m:ctrlPr>
                            <a:rPr lang="en-US" altLang="zh-CN" sz="2400" i="1">
                              <a:latin typeface="Cambria Math" panose="02040503050406030204" pitchFamily="18" charset="0"/>
                              <a:cs typeface="Cambria Math" panose="02040503050406030204" charset="0"/>
                            </a:rPr>
                          </m:ctrlPr>
                        </m:naryPr>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=0</m:t>
                          </m:r>
                        </m:sub>
                        <m:sup>
                          <m:r>
                            <a:rPr lang="en-US" altLang="zh-CN" sz="2400" i="1">
                              <a:latin typeface="Cambria Math" panose="02040503050406030204" charset="0"/>
                              <a:cs typeface="Cambria Math" panose="02040503050406030204" charset="0"/>
                            </a:rPr>
                            <m:t>𝐿</m:t>
                          </m:r>
                          <m:r>
                            <a:rPr lang="en-US" altLang="zh-CN" sz="2400" i="1">
                              <a:latin typeface="Cambria Math" panose="02040503050406030204" charset="0"/>
                              <a:cs typeface="Cambria Math" panose="02040503050406030204" charset="0"/>
                            </a:rPr>
                            <m:t>−1</m:t>
                          </m:r>
                        </m:sup>
                        <m:e>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𝑝</m:t>
                              </m:r>
                            </m:e>
                            <m:sup>
                              <m:r>
                                <a:rPr lang="en-US" altLang="zh-CN" sz="2400" i="1">
                                  <a:latin typeface="Cambria Math" panose="02040503050406030204" charset="0"/>
                                  <a:cs typeface="Cambria Math" panose="02040503050406030204" charset="0"/>
                                </a:rPr>
                                <m:t>2</m:t>
                              </m:r>
                            </m:sup>
                          </m:sSup>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𝑧</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m:t>
                          </m:r>
                        </m:e>
                      </m:nary>
                    </m:oMath>
                  </m:oMathPara>
                </a14:m>
                <a:endParaRPr lang="en-US" altLang="zh-CN" sz="2400" i="1"/>
              </a:p>
            </p:txBody>
          </p:sp>
        </mc:Choice>
        <mc:Fallback xmlns="">
          <p:sp>
            <p:nvSpPr>
              <p:cNvPr id="10" name="文本框 9"/>
              <p:cNvSpPr txBox="1">
                <a:spLocks noRot="1" noChangeAspect="1" noMove="1" noResize="1" noEditPoints="1" noAdjustHandles="1" noChangeArrowheads="1" noChangeShapeType="1" noTextEdit="1"/>
              </p:cNvSpPr>
              <p:nvPr>
                <p:custDataLst>
                  <p:tags r:id="rId8"/>
                </p:custDataLst>
              </p:nvPr>
            </p:nvSpPr>
            <p:spPr>
              <a:xfrm>
                <a:off x="3057525" y="3938905"/>
                <a:ext cx="3343910" cy="1142365"/>
              </a:xfrm>
              <a:prstGeom prst="rect">
                <a:avLst/>
              </a:prstGeom>
              <a:blipFill rotWithShape="1">
                <a:blip r:embed="rId9"/>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custDataLst>
                  <p:tags r:id="rId3"/>
                </p:custDataLst>
              </p:nvPr>
            </p:nvSpPr>
            <p:spPr>
              <a:xfrm>
                <a:off x="3413125" y="5263515"/>
                <a:ext cx="3830320" cy="11423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charset="0"/>
                          <a:cs typeface="Cambria Math" panose="02040503050406030204" charset="0"/>
                        </a:rPr>
                        <m:t>𝑒</m:t>
                      </m:r>
                      <m:r>
                        <a:rPr lang="en-US" altLang="zh-CN" sz="2400" i="1">
                          <a:latin typeface="Cambria Math" panose="02040503050406030204" charset="0"/>
                          <a:cs typeface="Cambria Math" panose="02040503050406030204" charset="0"/>
                        </a:rPr>
                        <m:t>=−</m:t>
                      </m:r>
                      <m:nary>
                        <m:naryPr>
                          <m:chr m:val="∑"/>
                          <m:limLoc m:val="undOvr"/>
                          <m:ctrlPr>
                            <a:rPr lang="en-US" altLang="zh-CN" sz="2400" i="1">
                              <a:latin typeface="Cambria Math" panose="02040503050406030204" pitchFamily="18" charset="0"/>
                              <a:cs typeface="Cambria Math" panose="02040503050406030204" charset="0"/>
                            </a:rPr>
                          </m:ctrlPr>
                        </m:naryPr>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=0</m:t>
                          </m:r>
                        </m:sub>
                        <m:sup>
                          <m:r>
                            <a:rPr lang="en-US" altLang="zh-CN" sz="2400" i="1">
                              <a:latin typeface="Cambria Math" panose="02040503050406030204" charset="0"/>
                              <a:cs typeface="Cambria Math" panose="02040503050406030204" charset="0"/>
                            </a:rPr>
                            <m:t>𝐿</m:t>
                          </m:r>
                          <m:r>
                            <a:rPr lang="en-US" altLang="zh-CN" sz="2400" i="1">
                              <a:latin typeface="Cambria Math" panose="02040503050406030204" charset="0"/>
                              <a:cs typeface="Cambria Math" panose="02040503050406030204" charset="0"/>
                            </a:rPr>
                            <m:t>−1</m:t>
                          </m:r>
                        </m:sup>
                        <m:e>
                          <m:r>
                            <a:rPr lang="en-US" altLang="zh-CN" sz="2400" i="1">
                              <a:latin typeface="Cambria Math" panose="02040503050406030204" charset="0"/>
                              <a:cs typeface="Cambria Math" panose="02040503050406030204" charset="0"/>
                            </a:rPr>
                            <m:t>𝑝</m:t>
                          </m:r>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𝑧</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m:t>
                          </m:r>
                          <m:func>
                            <m:funcPr>
                              <m:ctrlPr>
                                <a:rPr lang="en-US" altLang="zh-CN" sz="2400" i="1">
                                  <a:latin typeface="Cambria Math" panose="02040503050406030204" pitchFamily="18" charset="0"/>
                                  <a:cs typeface="Cambria Math" panose="02040503050406030204" charset="0"/>
                                </a:rPr>
                              </m:ctrlPr>
                            </m:funcPr>
                            <m:fName>
                              <m:sSub>
                                <m:sSubPr>
                                  <m:ctrlPr>
                                    <a:rPr lang="en-US" altLang="zh-CN" sz="2400" i="1">
                                      <a:latin typeface="Cambria Math" panose="02040503050406030204" pitchFamily="18" charset="0"/>
                                      <a:cs typeface="Cambria Math" panose="02040503050406030204" charset="0"/>
                                    </a:rPr>
                                  </m:ctrlPr>
                                </m:sSubPr>
                                <m:e>
                                  <m:r>
                                    <m:rPr>
                                      <m:sty m:val="p"/>
                                    </m:rPr>
                                    <a:rPr lang="en-US" altLang="zh-CN" sz="2400">
                                      <a:latin typeface="Cambria Math" panose="02040503050406030204" charset="0"/>
                                      <a:cs typeface="Cambria Math" panose="02040503050406030204" charset="0"/>
                                    </a:rPr>
                                    <m:t>log</m:t>
                                  </m:r>
                                </m:e>
                                <m:sub>
                                  <m:r>
                                    <a:rPr lang="en-US" altLang="zh-CN" sz="2400" i="1">
                                      <a:latin typeface="Cambria Math" panose="02040503050406030204" charset="0"/>
                                      <a:cs typeface="Cambria Math" panose="02040503050406030204" charset="0"/>
                                    </a:rPr>
                                    <m:t>2</m:t>
                                  </m:r>
                                </m:sub>
                              </m:sSub>
                            </m:fName>
                            <m:e>
                              <m:r>
                                <a:rPr lang="en-US" altLang="zh-CN" sz="2400" i="1">
                                  <a:latin typeface="Cambria Math" panose="02040503050406030204" charset="0"/>
                                  <a:cs typeface="Cambria Math" panose="02040503050406030204" charset="0"/>
                                </a:rPr>
                                <m:t>𝑝</m:t>
                              </m:r>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𝑧</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m:t>
                              </m:r>
                            </m:e>
                          </m:func>
                        </m:e>
                      </m:nary>
                    </m:oMath>
                  </m:oMathPara>
                </a14:m>
                <a:endParaRPr lang="en-US" altLang="zh-CN" sz="2400" i="1"/>
              </a:p>
            </p:txBody>
          </p:sp>
        </mc:Choice>
        <mc:Fallback xmlns="">
          <p:sp>
            <p:nvSpPr>
              <p:cNvPr id="11" name="文本框 10"/>
              <p:cNvSpPr txBox="1">
                <a:spLocks noRot="1" noChangeAspect="1" noMove="1" noResize="1" noEditPoints="1" noAdjustHandles="1" noChangeArrowheads="1" noChangeShapeType="1" noTextEdit="1"/>
              </p:cNvSpPr>
              <p:nvPr>
                <p:custDataLst>
                  <p:tags r:id="rId10"/>
                </p:custDataLst>
              </p:nvPr>
            </p:nvSpPr>
            <p:spPr>
              <a:xfrm>
                <a:off x="3413125" y="5263515"/>
                <a:ext cx="3830320" cy="1142365"/>
              </a:xfrm>
              <a:prstGeom prst="rect">
                <a:avLst/>
              </a:prstGeom>
              <a:blipFill rotWithShape="1">
                <a:blip r:embed="rId11"/>
                <a:stretch>
                  <a:fillRect/>
                </a:stretch>
              </a:blipFill>
            </p:spPr>
            <p:txBody>
              <a:bodyPr/>
              <a:lstStyle/>
              <a:p>
                <a:r>
                  <a:rPr lang="en-US" altLang="en-US">
                    <a:noFill/>
                  </a:rPr>
                  <a:t> </a:t>
                </a:r>
              </a:p>
            </p:txBody>
          </p:sp>
        </mc:Fallback>
      </mc:AlternateContent>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Texture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22</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4" name="图片 3" descr="20230319151838"/>
          <p:cNvPicPr>
            <a:picLocks noChangeAspect="1"/>
          </p:cNvPicPr>
          <p:nvPr/>
        </p:nvPicPr>
        <p:blipFill>
          <a:blip r:embed="rId4"/>
          <a:stretch>
            <a:fillRect/>
          </a:stretch>
        </p:blipFill>
        <p:spPr>
          <a:xfrm>
            <a:off x="889000" y="1218565"/>
            <a:ext cx="10480675" cy="3328035"/>
          </a:xfrm>
          <a:prstGeom prst="rect">
            <a:avLst/>
          </a:prstGeom>
        </p:spPr>
      </p:pic>
      <p:pic>
        <p:nvPicPr>
          <p:cNvPr id="6" name="图片 5" descr="20230319152231"/>
          <p:cNvPicPr>
            <a:picLocks noChangeAspect="1"/>
          </p:cNvPicPr>
          <p:nvPr/>
        </p:nvPicPr>
        <p:blipFill>
          <a:blip r:embed="rId5"/>
          <a:stretch>
            <a:fillRect/>
          </a:stretch>
        </p:blipFill>
        <p:spPr>
          <a:xfrm>
            <a:off x="889000" y="4545965"/>
            <a:ext cx="10480040" cy="2030095"/>
          </a:xfrm>
          <a:prstGeom prst="rect">
            <a:avLst/>
          </a:prstGeom>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Gray Level Co-occurrence Matrix</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23</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31746" name="Text Box 4"/>
          <p:cNvSpPr txBox="1"/>
          <p:nvPr>
            <p:custDataLst>
              <p:tags r:id="rId2"/>
            </p:custDataLst>
          </p:nvPr>
        </p:nvSpPr>
        <p:spPr>
          <a:xfrm>
            <a:off x="546735" y="1055370"/>
            <a:ext cx="10366375" cy="3074035"/>
          </a:xfrm>
          <a:prstGeom prst="rect">
            <a:avLst/>
          </a:prstGeom>
          <a:noFill/>
          <a:ln w="12700">
            <a:noFill/>
          </a:ln>
        </p:spPr>
        <p:txBody>
          <a:bodyPr wrap="square" anchor="t" anchorCtr="0">
            <a:noAutofit/>
          </a:bodyPr>
          <a:lstStyle/>
          <a:p>
            <a:pPr marL="342900" indent="-342900" algn="just">
              <a:lnSpc>
                <a:spcPct val="15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Measures of texture computed using only histograms suffer from the limitation that they carry no information regarding the relative position of pixels with respect to each other.</a:t>
            </a:r>
          </a:p>
          <a:p>
            <a:pPr marL="342900" indent="-342900" algn="just">
              <a:lnSpc>
                <a:spcPct val="15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Gray level co-occurrence matrix: a way is to consider not only the distribution of intensities, but also the positions in texture analysis.</a:t>
            </a:r>
          </a:p>
        </p:txBody>
      </p:sp>
      <p:pic>
        <p:nvPicPr>
          <p:cNvPr id="6"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22058" y="4283022"/>
            <a:ext cx="6015133" cy="207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
          <p:cNvSpPr txBox="1">
            <a:spLocks noChangeArrowheads="1"/>
          </p:cNvSpPr>
          <p:nvPr/>
        </p:nvSpPr>
        <p:spPr bwMode="auto">
          <a:xfrm>
            <a:off x="4111167" y="6351588"/>
            <a:ext cx="3236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1800" dirty="0">
                <a:ea typeface="宋体" panose="02010600030101010101" pitchFamily="2" charset="-122"/>
              </a:rPr>
              <a:t>Images with same histograms</a:t>
            </a:r>
            <a:endParaRPr lang="zh-CN" altLang="en-US" sz="1800" dirty="0">
              <a:ea typeface="宋体" panose="02010600030101010101" pitchFamily="2" charset="-122"/>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Gray Level Co-occurrence Matrix</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24</a:t>
            </a:fld>
            <a:endParaRPr lang="en-US" altLang="zh-CN"/>
          </a:p>
        </p:txBody>
      </p:sp>
      <p:sp>
        <p:nvSpPr>
          <p:cNvPr id="10244" name="AutoShape 5"/>
          <p:cNvSpPr>
            <a:spLocks noChangeAspect="1" noTextEdit="1"/>
          </p:cNvSpPr>
          <p:nvPr>
            <p:custDataLst>
              <p:tags r:id="rId2"/>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33794" name="矩形 3"/>
          <p:cNvSpPr/>
          <p:nvPr>
            <p:custDataLst>
              <p:tags r:id="rId3"/>
            </p:custDataLst>
          </p:nvPr>
        </p:nvSpPr>
        <p:spPr>
          <a:xfrm>
            <a:off x="629285" y="1218565"/>
            <a:ext cx="10863580" cy="4965065"/>
          </a:xfrm>
          <a:prstGeom prst="rect">
            <a:avLst/>
          </a:prstGeom>
          <a:noFill/>
          <a:ln w="9525">
            <a:noFill/>
          </a:ln>
        </p:spPr>
        <p:txBody>
          <a:bodyPr wrap="square" anchor="t" anchorCtr="0">
            <a:spAutoFit/>
          </a:bodyPr>
          <a:lstStyle/>
          <a:p>
            <a:pPr marL="342900" indent="-342900" algn="just">
              <a:lnSpc>
                <a:spcPct val="12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A co-occurrence matrix, also referred to as a </a:t>
            </a:r>
            <a:r>
              <a:rPr lang="en-US" altLang="zh-CN" sz="2400" dirty="0">
                <a:solidFill>
                  <a:srgbClr val="FF0000"/>
                </a:solidFill>
                <a:latin typeface="微软雅黑" panose="020B0503020204020204" pitchFamily="34" charset="-122"/>
                <a:ea typeface="微软雅黑" panose="020B0503020204020204" pitchFamily="34" charset="-122"/>
              </a:rPr>
              <a:t>co-occurrence distribution</a:t>
            </a:r>
            <a:r>
              <a:rPr lang="en-US" altLang="zh-CN" sz="2400" dirty="0">
                <a:latin typeface="微软雅黑" panose="020B0503020204020204" pitchFamily="34" charset="-122"/>
                <a:ea typeface="微软雅黑" panose="020B0503020204020204" pitchFamily="34" charset="-122"/>
              </a:rPr>
              <a:t>, is defined over an image to be the distribution of co-occurring values at a given offset.</a:t>
            </a:r>
          </a:p>
          <a:p>
            <a:pPr marL="342900" indent="-342900" algn="just">
              <a:lnSpc>
                <a:spcPct val="12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Let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f(x,y)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be a gray level image, then the co-occurrence matrix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is defined as follows:</a:t>
            </a:r>
          </a:p>
          <a:p>
            <a:pPr marL="342900" indent="-342900">
              <a:lnSpc>
                <a:spcPct val="120000"/>
              </a:lnSpc>
              <a:buClr>
                <a:srgbClr val="000000"/>
              </a:buClr>
              <a:buFont typeface="Wingdings" panose="05000000000000000000" charset="0"/>
              <a:buChar char="Ø"/>
            </a:pPr>
            <a:endParaRPr lang="en-US" altLang="zh-CN" sz="2400" dirty="0">
              <a:latin typeface="微软雅黑" panose="020B0503020204020204" pitchFamily="34" charset="-122"/>
              <a:ea typeface="微软雅黑" panose="020B0503020204020204" pitchFamily="34" charset="-122"/>
            </a:endParaRPr>
          </a:p>
          <a:p>
            <a:pPr marL="342900" indent="-342900">
              <a:lnSpc>
                <a:spcPct val="120000"/>
              </a:lnSpc>
              <a:buClr>
                <a:srgbClr val="000000"/>
              </a:buClr>
              <a:buFont typeface="Wingdings" panose="05000000000000000000" charset="0"/>
              <a:buChar char="Ø"/>
            </a:pPr>
            <a:endParaRPr lang="en-US" altLang="zh-CN" sz="2400" dirty="0">
              <a:latin typeface="微软雅黑" panose="020B0503020204020204" pitchFamily="34" charset="-122"/>
              <a:ea typeface="微软雅黑" panose="020B0503020204020204" pitchFamily="34" charset="-122"/>
            </a:endParaRPr>
          </a:p>
          <a:p>
            <a:pPr marL="342900" indent="-342900">
              <a:lnSpc>
                <a:spcPct val="120000"/>
              </a:lnSpc>
              <a:buClr>
                <a:srgbClr val="000000"/>
              </a:buClr>
              <a:buFont typeface="Wingdings" panose="05000000000000000000" charset="0"/>
              <a:buChar char="Ø"/>
            </a:pPr>
            <a:endParaRPr lang="en-US" altLang="zh-CN" sz="2400" dirty="0">
              <a:latin typeface="微软雅黑" panose="020B0503020204020204" pitchFamily="34" charset="-122"/>
              <a:ea typeface="微软雅黑" panose="020B0503020204020204" pitchFamily="34" charset="-122"/>
            </a:endParaRPr>
          </a:p>
          <a:p>
            <a:pPr marL="342900" indent="-342900">
              <a:lnSpc>
                <a:spcPct val="120000"/>
              </a:lnSpc>
              <a:buClr>
                <a:srgbClr val="000000"/>
              </a:buClr>
              <a:buFont typeface="Wingdings" panose="05000000000000000000" charset="0"/>
              <a:buChar char="Ø"/>
            </a:pP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2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The value of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(i,j)</a:t>
            </a:r>
            <a:r>
              <a:rPr lang="en-US" altLang="zh-CN" sz="2400" dirty="0">
                <a:latin typeface="微软雅黑" panose="020B0503020204020204" pitchFamily="34" charset="-122"/>
                <a:ea typeface="微软雅黑" panose="020B0503020204020204" pitchFamily="34" charset="-122"/>
              </a:rPr>
              <a:t> indicates how many times value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co-occurs with the value</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in some designed spatial relationship.</a:t>
            </a:r>
          </a:p>
        </p:txBody>
      </p:sp>
      <p:graphicFrame>
        <p:nvGraphicFramePr>
          <p:cNvPr id="33795" name="Object 16"/>
          <p:cNvGraphicFramePr>
            <a:graphicFrameLocks noChangeAspect="1"/>
          </p:cNvGraphicFramePr>
          <p:nvPr>
            <p:custDataLst>
              <p:tags r:id="rId4"/>
            </p:custDataLst>
          </p:nvPr>
        </p:nvGraphicFramePr>
        <p:xfrm>
          <a:off x="2247265" y="3739833"/>
          <a:ext cx="7697788" cy="1239837"/>
        </p:xfrm>
        <a:graphic>
          <a:graphicData uri="http://schemas.openxmlformats.org/presentationml/2006/ole">
            <mc:AlternateContent xmlns:mc="http://schemas.openxmlformats.org/markup-compatibility/2006">
              <mc:Choice xmlns:v="urn:schemas-microsoft-com:vml" Requires="v">
                <p:oleObj spid="_x0000_s4128" r:id="rId8" imgW="4178300" imgH="673100" progId="Equation.3">
                  <p:embed/>
                </p:oleObj>
              </mc:Choice>
              <mc:Fallback>
                <p:oleObj r:id="rId8" imgW="4178300" imgH="673100" progId="Equation.3">
                  <p:embed/>
                  <p:pic>
                    <p:nvPicPr>
                      <p:cNvPr id="0" name="图片 3076"/>
                      <p:cNvPicPr/>
                      <p:nvPr/>
                    </p:nvPicPr>
                    <p:blipFill>
                      <a:blip r:embed="rId9"/>
                      <a:stretch>
                        <a:fillRect/>
                      </a:stretch>
                    </p:blipFill>
                    <p:spPr>
                      <a:xfrm>
                        <a:off x="2247265" y="3739833"/>
                        <a:ext cx="7697788" cy="1239837"/>
                      </a:xfrm>
                      <a:prstGeom prst="rect">
                        <a:avLst/>
                      </a:prstGeom>
                      <a:noFill/>
                      <a:ln w="38100">
                        <a:noFill/>
                        <a:miter/>
                      </a:ln>
                    </p:spPr>
                  </p:pic>
                </p:oleObj>
              </mc:Fallback>
            </mc:AlternateContent>
          </a:graphicData>
        </a:graphic>
      </p:graphicFrame>
      <p:sp>
        <p:nvSpPr>
          <p:cNvPr id="33797" name="矩形 7"/>
          <p:cNvSpPr/>
          <p:nvPr>
            <p:custDataLst>
              <p:tags r:id="rId5"/>
            </p:custDataLst>
          </p:nvPr>
        </p:nvSpPr>
        <p:spPr>
          <a:xfrm>
            <a:off x="2060258" y="3641408"/>
            <a:ext cx="8001000" cy="1436687"/>
          </a:xfrm>
          <a:prstGeom prst="rect">
            <a:avLst/>
          </a:prstGeom>
          <a:noFill/>
          <a:ln w="12700" cap="flat" cmpd="sng">
            <a:solidFill>
              <a:srgbClr val="FF0000"/>
            </a:solidFill>
            <a:prstDash val="solid"/>
            <a:round/>
            <a:headEnd type="none" w="med" len="med"/>
            <a:tailEnd type="none" w="med" len="med"/>
          </a:ln>
        </p:spPr>
        <p:txBody>
          <a:bodyPr wrap="none" anchor="t" anchorCtr="0"/>
          <a:lstStyle/>
          <a:p>
            <a:endParaRPr lang="zh-CN" altLang="en-US" dirty="0">
              <a:latin typeface="Arial" panose="020B0604020202020204" pitchFamily="34" charset="0"/>
              <a:ea typeface="宋体" pitchFamily="2" charset="-122"/>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Gray Level Co-occurrence Matrix</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25</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grpSp>
        <p:nvGrpSpPr>
          <p:cNvPr id="34821" name="Group 12"/>
          <p:cNvGrpSpPr/>
          <p:nvPr/>
        </p:nvGrpSpPr>
        <p:grpSpPr>
          <a:xfrm>
            <a:off x="2609215" y="2764790"/>
            <a:ext cx="6751320" cy="2176145"/>
            <a:chOff x="933" y="1924"/>
            <a:chExt cx="3590" cy="1064"/>
          </a:xfrm>
        </p:grpSpPr>
        <p:pic>
          <p:nvPicPr>
            <p:cNvPr id="34822" name="Picture 8"/>
            <p:cNvPicPr>
              <a:picLocks noChangeAspect="1"/>
            </p:cNvPicPr>
            <p:nvPr>
              <p:custDataLst>
                <p:tags r:id="rId4"/>
              </p:custDataLst>
            </p:nvPr>
          </p:nvPicPr>
          <p:blipFill>
            <a:blip r:embed="rId9"/>
            <a:srcRect l="27650" t="42996" r="45634"/>
            <a:stretch>
              <a:fillRect/>
            </a:stretch>
          </p:blipFill>
          <p:spPr>
            <a:xfrm>
              <a:off x="1615" y="1924"/>
              <a:ext cx="1019" cy="1064"/>
            </a:xfrm>
            <a:prstGeom prst="rect">
              <a:avLst/>
            </a:prstGeom>
            <a:noFill/>
            <a:ln w="12700">
              <a:noFill/>
            </a:ln>
          </p:spPr>
        </p:pic>
        <p:sp>
          <p:nvSpPr>
            <p:cNvPr id="34823" name="Text Box 10"/>
            <p:cNvSpPr txBox="1"/>
            <p:nvPr>
              <p:custDataLst>
                <p:tags r:id="rId5"/>
              </p:custDataLst>
            </p:nvPr>
          </p:nvSpPr>
          <p:spPr>
            <a:xfrm>
              <a:off x="933" y="2269"/>
              <a:ext cx="729" cy="225"/>
            </a:xfrm>
            <a:prstGeom prst="rect">
              <a:avLst/>
            </a:prstGeom>
            <a:noFill/>
            <a:ln w="12700">
              <a:noFill/>
            </a:ln>
          </p:spPr>
          <p:txBody>
            <a:bodyPr wrap="square" anchor="t" anchorCtr="0">
              <a:spAutoFit/>
            </a:bodyPr>
            <a:lstStyle/>
            <a:p>
              <a:r>
                <a:rPr lang="en-US" altLang="zh-CN" sz="2400" i="1" dirty="0">
                  <a:latin typeface="Arial" panose="020B0604020202020204" pitchFamily="34" charset="0"/>
                  <a:ea typeface="宋体" pitchFamily="2" charset="-122"/>
                </a:rPr>
                <a:t>f(m,n)=</a:t>
              </a:r>
            </a:p>
          </p:txBody>
        </p:sp>
        <p:pic>
          <p:nvPicPr>
            <p:cNvPr id="34824" name="Picture 11"/>
            <p:cNvPicPr>
              <a:picLocks noChangeAspect="1"/>
            </p:cNvPicPr>
            <p:nvPr>
              <p:custDataLst>
                <p:tags r:id="rId6"/>
              </p:custDataLst>
            </p:nvPr>
          </p:nvPicPr>
          <p:blipFill>
            <a:blip r:embed="rId10"/>
            <a:stretch>
              <a:fillRect/>
            </a:stretch>
          </p:blipFill>
          <p:spPr>
            <a:xfrm>
              <a:off x="3185" y="1976"/>
              <a:ext cx="1338" cy="966"/>
            </a:xfrm>
            <a:prstGeom prst="rect">
              <a:avLst/>
            </a:prstGeom>
            <a:noFill/>
            <a:ln w="12700">
              <a:noFill/>
            </a:ln>
          </p:spPr>
        </p:pic>
      </p:grpSp>
      <p:sp>
        <p:nvSpPr>
          <p:cNvPr id="34825" name="Text Box 14"/>
          <p:cNvSpPr txBox="1"/>
          <p:nvPr>
            <p:custDataLst>
              <p:tags r:id="rId2"/>
            </p:custDataLst>
          </p:nvPr>
        </p:nvSpPr>
        <p:spPr>
          <a:xfrm>
            <a:off x="702310" y="5133975"/>
            <a:ext cx="10565765" cy="1198880"/>
          </a:xfrm>
          <a:prstGeom prst="rect">
            <a:avLst/>
          </a:prstGeom>
          <a:noFill/>
          <a:ln w="12700">
            <a:noFill/>
          </a:ln>
        </p:spPr>
        <p:txBody>
          <a:bodyPr wrap="square" anchor="t" anchorCtr="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For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11</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表示灰度为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的点出现在灰度为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i="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的点右下方的次数。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gn="just">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For</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13</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表示灰度为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的点出现在灰度为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的点右下方的次数。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6387" name="Text Box 6"/>
          <p:cNvSpPr txBox="1"/>
          <p:nvPr>
            <p:custDataLst>
              <p:tags r:id="rId3"/>
            </p:custDataLst>
          </p:nvPr>
        </p:nvSpPr>
        <p:spPr>
          <a:xfrm>
            <a:off x="702310" y="1218565"/>
            <a:ext cx="10869930" cy="1198880"/>
          </a:xfrm>
          <a:prstGeom prst="rect">
            <a:avLst/>
          </a:prstGeom>
          <a:noFill/>
          <a:ln w="12700">
            <a:noFill/>
          </a:ln>
        </p:spPr>
        <p:txBody>
          <a:bodyPr wrap="square" anchor="t" anchorCtr="0">
            <a:spAutoFit/>
          </a:bodyPr>
          <a:lstStyle/>
          <a:p>
            <a:pPr algn="just"/>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Consider an image with three levels, z</a:t>
            </a:r>
            <a:r>
              <a:rPr lang="en-US" altLang="zh-CN" sz="2400" baseline="-25000" dirty="0">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=0, z</a:t>
            </a:r>
            <a:r>
              <a:rPr lang="en-US" altLang="zh-CN" sz="2400" baseline="-25000" dirty="0">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 and z</a:t>
            </a:r>
            <a:r>
              <a:rPr lang="en-US" altLang="zh-CN" sz="2400" baseline="-25000" dirty="0">
                <a:latin typeface="微软雅黑" panose="020B0503020204020204" pitchFamily="34" charset="-122"/>
                <a:ea typeface="微软雅黑" panose="020B0503020204020204" pitchFamily="34" charset="-122"/>
                <a:cs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p>
          <a:p>
            <a:pPr algn="just"/>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Defining a position operator P as “</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one pixel to the right and one pixel below</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yields the following 3×3 matrix A: </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Gray Level Co-occurrence Matrix</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26</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35842" name="Text Box 7"/>
          <p:cNvSpPr txBox="1"/>
          <p:nvPr>
            <p:custDataLst>
              <p:tags r:id="rId2"/>
            </p:custDataLst>
          </p:nvPr>
        </p:nvSpPr>
        <p:spPr>
          <a:xfrm>
            <a:off x="654685" y="1118870"/>
            <a:ext cx="10915650" cy="3636010"/>
          </a:xfrm>
          <a:prstGeom prst="rect">
            <a:avLst/>
          </a:prstGeom>
          <a:noFill/>
          <a:ln w="12700">
            <a:noFill/>
          </a:ln>
        </p:spPr>
        <p:txBody>
          <a:bodyPr wrap="square" anchor="t" anchorCtr="0">
            <a:spAutoFit/>
          </a:bodyPr>
          <a:lstStyle/>
          <a:p>
            <a:pPr marL="268605" indent="-268605">
              <a:lnSpc>
                <a:spcPct val="120000"/>
              </a:lnSpc>
            </a:pPr>
            <a:r>
              <a:rPr lang="en-US" altLang="zh-CN" sz="2400" dirty="0">
                <a:latin typeface="微软雅黑" panose="020B0503020204020204" pitchFamily="34" charset="-122"/>
                <a:ea typeface="微软雅黑" panose="020B0503020204020204" pitchFamily="34" charset="-122"/>
              </a:rPr>
              <a:t>Notes: </a:t>
            </a:r>
          </a:p>
          <a:p>
            <a:pPr marL="342900" indent="-342900" algn="just">
              <a:lnSpc>
                <a:spcPct val="12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The size of </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is determined by the number of distinct </a:t>
            </a:r>
            <a:r>
              <a:rPr lang="en-US" altLang="zh-CN" sz="2400" b="1" dirty="0">
                <a:solidFill>
                  <a:srgbClr val="FF0000"/>
                </a:solidFill>
                <a:latin typeface="微软雅黑" panose="020B0503020204020204" pitchFamily="34" charset="-122"/>
                <a:ea typeface="微软雅黑" panose="020B0503020204020204" pitchFamily="34" charset="-122"/>
              </a:rPr>
              <a:t>gray levels </a:t>
            </a:r>
            <a:r>
              <a:rPr lang="en-US" altLang="zh-CN" sz="2400" dirty="0">
                <a:latin typeface="微软雅黑" panose="020B0503020204020204" pitchFamily="34" charset="-122"/>
                <a:ea typeface="微软雅黑" panose="020B0503020204020204" pitchFamily="34" charset="-122"/>
              </a:rPr>
              <a:t>in the input image.</a:t>
            </a:r>
          </a:p>
          <a:p>
            <a:pPr marL="342900" indent="-342900" algn="just">
              <a:lnSpc>
                <a:spcPct val="120000"/>
              </a:lnSpc>
              <a:buClr>
                <a:srgbClr val="000000"/>
              </a:buClr>
              <a:buFont typeface="Wingdings" panose="05000000000000000000" charset="0"/>
              <a:buChar char="Ø"/>
            </a:pP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dirty="0">
                <a:latin typeface="微软雅黑" panose="020B0503020204020204" pitchFamily="34" charset="-122"/>
                <a:ea typeface="微软雅黑" panose="020B0503020204020204" pitchFamily="34" charset="-122"/>
              </a:rPr>
              <a:t> also depends on the </a:t>
            </a:r>
            <a:r>
              <a:rPr lang="en-US" altLang="zh-CN" sz="2400" b="1" dirty="0">
                <a:solidFill>
                  <a:srgbClr val="FF0000"/>
                </a:solidFill>
                <a:latin typeface="微软雅黑" panose="020B0503020204020204" pitchFamily="34" charset="-122"/>
                <a:ea typeface="微软雅黑" panose="020B0503020204020204" pitchFamily="34" charset="-122"/>
              </a:rPr>
              <a:t>position operator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 the presence of given texture patterns may be detected by choosing an appropriate position operator.</a:t>
            </a:r>
          </a:p>
          <a:p>
            <a:pPr marL="342900" indent="-342900" algn="just">
              <a:lnSpc>
                <a:spcPct val="120000"/>
              </a:lnSpc>
              <a:buClr>
                <a:srgbClr val="000000"/>
              </a:buClr>
              <a:buFont typeface="Wingdings" panose="05000000000000000000" charset="0"/>
              <a:buChar char="Ø"/>
            </a:pPr>
            <a:r>
              <a:rPr lang="en-US" altLang="zh-CN" sz="2400" dirty="0">
                <a:latin typeface="微软雅黑" panose="020B0503020204020204" pitchFamily="34" charset="-122"/>
                <a:ea typeface="微软雅黑" panose="020B0503020204020204" pitchFamily="34" charset="-122"/>
              </a:rPr>
              <a:t>For instance, the operator used in the first example is sensitive to bands of constant intensity running at -45 degree.</a:t>
            </a:r>
          </a:p>
        </p:txBody>
      </p:sp>
      <p:pic>
        <p:nvPicPr>
          <p:cNvPr id="35843" name="Picture 4"/>
          <p:cNvPicPr>
            <a:picLocks noChangeAspect="1"/>
          </p:cNvPicPr>
          <p:nvPr>
            <p:custDataLst>
              <p:tags r:id="rId3"/>
            </p:custDataLst>
          </p:nvPr>
        </p:nvPicPr>
        <p:blipFill>
          <a:blip r:embed="rId9"/>
          <a:srcRect l="27650" t="42996" r="45634"/>
          <a:stretch>
            <a:fillRect/>
          </a:stretch>
        </p:blipFill>
        <p:spPr>
          <a:xfrm>
            <a:off x="2821305" y="4754880"/>
            <a:ext cx="1861820" cy="1943735"/>
          </a:xfrm>
          <a:prstGeom prst="rect">
            <a:avLst/>
          </a:prstGeom>
          <a:noFill/>
          <a:ln w="12700">
            <a:noFill/>
          </a:ln>
        </p:spPr>
      </p:pic>
      <p:pic>
        <p:nvPicPr>
          <p:cNvPr id="35844" name="Picture 8"/>
          <p:cNvPicPr>
            <a:picLocks noChangeAspect="1"/>
          </p:cNvPicPr>
          <p:nvPr>
            <p:custDataLst>
              <p:tags r:id="rId4"/>
            </p:custDataLst>
          </p:nvPr>
        </p:nvPicPr>
        <p:blipFill>
          <a:blip r:embed="rId10"/>
          <a:stretch>
            <a:fillRect/>
          </a:stretch>
        </p:blipFill>
        <p:spPr>
          <a:xfrm>
            <a:off x="5544185" y="4754245"/>
            <a:ext cx="2692400" cy="1944370"/>
          </a:xfrm>
          <a:prstGeom prst="rect">
            <a:avLst/>
          </a:prstGeom>
          <a:noFill/>
          <a:ln w="12700">
            <a:noFill/>
          </a:ln>
        </p:spPr>
      </p:pic>
      <p:sp>
        <p:nvSpPr>
          <p:cNvPr id="35845" name="Oval 10"/>
          <p:cNvSpPr/>
          <p:nvPr>
            <p:custDataLst>
              <p:tags r:id="rId5"/>
            </p:custDataLst>
          </p:nvPr>
        </p:nvSpPr>
        <p:spPr>
          <a:xfrm>
            <a:off x="6505575" y="4953953"/>
            <a:ext cx="315913" cy="361950"/>
          </a:xfrm>
          <a:prstGeom prst="ellipse">
            <a:avLst/>
          </a:prstGeom>
          <a:noFill/>
          <a:ln w="12700" cap="flat" cmpd="sng">
            <a:solidFill>
              <a:srgbClr val="FF0000"/>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itchFamily="2" charset="-122"/>
            </a:endParaRPr>
          </a:p>
        </p:txBody>
      </p:sp>
      <p:sp>
        <p:nvSpPr>
          <p:cNvPr id="35846" name="Oval 11"/>
          <p:cNvSpPr/>
          <p:nvPr>
            <p:custDataLst>
              <p:tags r:id="rId6"/>
            </p:custDataLst>
          </p:nvPr>
        </p:nvSpPr>
        <p:spPr>
          <a:xfrm rot="2752868">
            <a:off x="3042603" y="5392738"/>
            <a:ext cx="1911350" cy="317500"/>
          </a:xfrm>
          <a:prstGeom prst="ellipse">
            <a:avLst/>
          </a:prstGeom>
          <a:noFill/>
          <a:ln w="12700" cap="flat" cmpd="sng">
            <a:solidFill>
              <a:srgbClr val="FF0000"/>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itchFamily="2" charset="-122"/>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Gray Level Co-occurrence Matrix</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27</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36868" name="Text Box 6"/>
          <p:cNvSpPr txBox="1"/>
          <p:nvPr>
            <p:custDataLst>
              <p:tags r:id="rId2"/>
            </p:custDataLst>
          </p:nvPr>
        </p:nvSpPr>
        <p:spPr>
          <a:xfrm>
            <a:off x="5914708" y="4831080"/>
            <a:ext cx="4459605" cy="460375"/>
          </a:xfrm>
          <a:prstGeom prst="rect">
            <a:avLst/>
          </a:prstGeom>
          <a:noFill/>
          <a:ln w="12700">
            <a:noFill/>
          </a:ln>
        </p:spPr>
        <p:txBody>
          <a:bodyPr wrap="none" anchor="t" anchorCtr="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(The strongest response to P)</a:t>
            </a:r>
          </a:p>
        </p:txBody>
      </p:sp>
      <p:sp>
        <p:nvSpPr>
          <p:cNvPr id="36869" name="Text Box 6"/>
          <p:cNvSpPr txBox="1"/>
          <p:nvPr>
            <p:custDataLst>
              <p:tags r:id="rId3"/>
            </p:custDataLst>
          </p:nvPr>
        </p:nvSpPr>
        <p:spPr>
          <a:xfrm>
            <a:off x="7538720" y="6116320"/>
            <a:ext cx="1624330" cy="460375"/>
          </a:xfrm>
          <a:prstGeom prst="rect">
            <a:avLst/>
          </a:prstGeom>
          <a:noFill/>
          <a:ln w="12700">
            <a:noFill/>
          </a:ln>
        </p:spPr>
        <p:txBody>
          <a:bodyPr wrap="none" anchor="t" anchorCtr="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(Contrast)</a:t>
            </a:r>
          </a:p>
        </p:txBody>
      </p:sp>
      <p:pic>
        <p:nvPicPr>
          <p:cNvPr id="36870" name="Picture 8"/>
          <p:cNvPicPr>
            <a:picLocks noChangeAspect="1"/>
          </p:cNvPicPr>
          <p:nvPr>
            <p:custDataLst>
              <p:tags r:id="rId4"/>
            </p:custDataLst>
          </p:nvPr>
        </p:nvPicPr>
        <p:blipFill>
          <a:blip r:embed="rId8"/>
          <a:stretch>
            <a:fillRect/>
          </a:stretch>
        </p:blipFill>
        <p:spPr>
          <a:xfrm>
            <a:off x="9163050" y="2417445"/>
            <a:ext cx="2524125" cy="1821180"/>
          </a:xfrm>
          <a:prstGeom prst="rect">
            <a:avLst/>
          </a:prstGeom>
          <a:noFill/>
          <a:ln w="12700">
            <a:noFill/>
          </a:ln>
        </p:spPr>
      </p:pic>
      <p:sp>
        <p:nvSpPr>
          <p:cNvPr id="3" name="文本框 2"/>
          <p:cNvSpPr txBox="1"/>
          <p:nvPr/>
        </p:nvSpPr>
        <p:spPr>
          <a:xfrm>
            <a:off x="613410" y="1218565"/>
            <a:ext cx="11026140" cy="1198880"/>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Let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dirty="0">
                <a:latin typeface="微软雅黑" panose="020B0503020204020204" pitchFamily="34" charset="-122"/>
                <a:ea typeface="微软雅黑" panose="020B0503020204020204" pitchFamily="34" charset="-122"/>
              </a:rPr>
              <a:t> be the total number of point pairs in the image that satisfies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dirty="0">
                <a:latin typeface="微软雅黑" panose="020B0503020204020204" pitchFamily="34" charset="-122"/>
                <a:ea typeface="微软雅黑" panose="020B0503020204020204" pitchFamily="34" charset="-122"/>
              </a:rPr>
              <a:t>=16, the sum of all values in matrix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dirty="0">
                <a:latin typeface="微软雅黑" panose="020B0503020204020204" pitchFamily="34" charset="-122"/>
                <a:ea typeface="微软雅黑" panose="020B0503020204020204" pitchFamily="34" charset="-122"/>
              </a:rPr>
              <a:t>). Then the gray-level </a:t>
            </a:r>
            <a:r>
              <a:rPr lang="en-US" altLang="zh-CN" sz="2400" dirty="0" err="1">
                <a:latin typeface="微软雅黑" panose="020B0503020204020204" pitchFamily="34" charset="-122"/>
                <a:ea typeface="微软雅黑" panose="020B0503020204020204" pitchFamily="34" charset="-122"/>
              </a:rPr>
              <a:t>cooccurrence</a:t>
            </a:r>
            <a:r>
              <a:rPr lang="en-US" altLang="zh-CN" sz="2400" dirty="0">
                <a:latin typeface="微软雅黑" panose="020B0503020204020204" pitchFamily="34" charset="-122"/>
                <a:ea typeface="微软雅黑" panose="020B0503020204020204" pitchFamily="34" charset="-122"/>
              </a:rPr>
              <a:t> matrix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is formed by dividing every element of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by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7" name="文本框 6"/>
              <p:cNvSpPr txBox="1"/>
              <p:nvPr/>
            </p:nvSpPr>
            <p:spPr>
              <a:xfrm>
                <a:off x="613410" y="2658110"/>
                <a:ext cx="8549640" cy="2000250"/>
              </a:xfrm>
              <a:prstGeom prst="rect">
                <a:avLst/>
              </a:prstGeom>
              <a:noFill/>
            </p:spPr>
            <p:txBody>
              <a:bodyPr wrap="square" rtlCol="0">
                <a:spAutoFit/>
              </a:bodyPr>
              <a:lstStyle/>
              <a:p>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cs typeface="Cambria Math" panose="02040503050406030204" charset="0"/>
                          </a:rPr>
                        </m:ctrlPr>
                      </m:sSubPr>
                      <m:e>
                        <m:r>
                          <a:rPr lang="en-US" altLang="zh-CN" sz="2400" i="1">
                            <a:latin typeface="Cambria Math" panose="02040503050406030204" charset="0"/>
                            <a:ea typeface="微软雅黑" panose="020B0503020204020204" pitchFamily="34" charset="-122"/>
                            <a:cs typeface="Cambria Math" panose="02040503050406030204" charset="0"/>
                          </a:rPr>
                          <m:t>𝑐</m:t>
                        </m:r>
                      </m:e>
                      <m:sub>
                        <m:r>
                          <a:rPr lang="en-US" altLang="zh-CN" sz="2400" i="1">
                            <a:latin typeface="Cambria Math" panose="02040503050406030204" charset="0"/>
                            <a:ea typeface="微软雅黑" panose="020B0503020204020204" pitchFamily="34" charset="-122"/>
                            <a:cs typeface="Cambria Math" panose="02040503050406030204" charset="0"/>
                          </a:rPr>
                          <m:t>𝑖𝑗</m:t>
                        </m:r>
                      </m:sub>
                    </m:sSub>
                  </m:oMath>
                </a14:m>
                <a:r>
                  <a:rPr lang="en-US" altLang="zh-CN" sz="2400" dirty="0">
                    <a:latin typeface="微软雅黑" panose="020B0503020204020204" pitchFamily="34" charset="-122"/>
                    <a:ea typeface="微软雅黑" panose="020B0503020204020204" pitchFamily="34" charset="-122"/>
                  </a:rPr>
                  <a:t> is an estimate of the joint probability that a pair of points satisfying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will have value </a:t>
                </a:r>
                <a14:m>
                  <m:oMath xmlns:m="http://schemas.openxmlformats.org/officeDocument/2006/math">
                    <m:r>
                      <a:rPr lang="en-US" altLang="zh-CN" sz="2400">
                        <a:latin typeface="Cambria Math" panose="02040503050406030204" charset="0"/>
                        <a:ea typeface="微软雅黑" panose="020B0503020204020204" pitchFamily="34" charset="-122"/>
                        <a:cs typeface="Cambria Math" panose="02040503050406030204" charset="0"/>
                      </a:rPr>
                      <m:t>(</m:t>
                    </m:r>
                    <m:sSub>
                      <m:sSubPr>
                        <m:ctrlPr>
                          <a:rPr lang="en-US" altLang="zh-CN" sz="2400" i="1">
                            <a:latin typeface="Cambria Math" panose="02040503050406030204" pitchFamily="18" charset="0"/>
                            <a:ea typeface="微软雅黑" panose="020B0503020204020204" pitchFamily="34" charset="-122"/>
                            <a:cs typeface="Cambria Math" panose="02040503050406030204" charset="0"/>
                          </a:rPr>
                        </m:ctrlPr>
                      </m:sSubPr>
                      <m:e>
                        <m:r>
                          <a:rPr lang="en-US" altLang="zh-CN" sz="2400" i="1">
                            <a:latin typeface="Cambria Math" panose="02040503050406030204" charset="0"/>
                            <a:ea typeface="微软雅黑" panose="020B0503020204020204" pitchFamily="34" charset="-122"/>
                            <a:cs typeface="Cambria Math" panose="02040503050406030204" charset="0"/>
                          </a:rPr>
                          <m:t>𝑧</m:t>
                        </m:r>
                      </m:e>
                      <m:sub>
                        <m:r>
                          <a:rPr lang="en-US" altLang="zh-CN" sz="2400" i="1">
                            <a:latin typeface="Cambria Math" panose="02040503050406030204" charset="0"/>
                            <a:ea typeface="微软雅黑" panose="020B0503020204020204" pitchFamily="34" charset="-122"/>
                            <a:cs typeface="Cambria Math" panose="02040503050406030204" charset="0"/>
                          </a:rPr>
                          <m:t>𝑖</m:t>
                        </m:r>
                      </m:sub>
                    </m:sSub>
                    <m:r>
                      <a:rPr lang="en-US" altLang="zh-CN" sz="2400">
                        <a:latin typeface="Cambria Math" panose="02040503050406030204" charset="0"/>
                        <a:ea typeface="微软雅黑" panose="020B0503020204020204" pitchFamily="34" charset="-122"/>
                        <a:cs typeface="Cambria Math" panose="02040503050406030204" charset="0"/>
                      </a:rPr>
                      <m:t>,</m:t>
                    </m:r>
                    <m:sSub>
                      <m:sSubPr>
                        <m:ctrlPr>
                          <a:rPr lang="en-US" altLang="zh-CN" sz="2400" i="1">
                            <a:latin typeface="Cambria Math" panose="02040503050406030204" pitchFamily="18" charset="0"/>
                            <a:ea typeface="微软雅黑" panose="020B0503020204020204" pitchFamily="34" charset="-122"/>
                            <a:cs typeface="Cambria Math" panose="02040503050406030204" charset="0"/>
                          </a:rPr>
                        </m:ctrlPr>
                      </m:sSubPr>
                      <m:e>
                        <m:r>
                          <a:rPr lang="en-US" altLang="zh-CN" sz="2400" i="1">
                            <a:latin typeface="Cambria Math" panose="02040503050406030204" charset="0"/>
                            <a:ea typeface="微软雅黑" panose="020B0503020204020204" pitchFamily="34" charset="-122"/>
                            <a:cs typeface="Cambria Math" panose="02040503050406030204" charset="0"/>
                          </a:rPr>
                          <m:t>𝑧</m:t>
                        </m:r>
                      </m:e>
                      <m:sub>
                        <m:r>
                          <a:rPr lang="en-US" altLang="zh-CN" sz="2400" i="1">
                            <a:latin typeface="Cambria Math" panose="02040503050406030204" charset="0"/>
                            <a:ea typeface="微软雅黑" panose="020B0503020204020204" pitchFamily="34" charset="-122"/>
                            <a:cs typeface="Cambria Math" panose="02040503050406030204" charset="0"/>
                          </a:rPr>
                          <m:t>𝑗</m:t>
                        </m:r>
                      </m:sub>
                    </m:sSub>
                    <m:r>
                      <a:rPr lang="en-US" altLang="zh-CN" sz="2400">
                        <a:latin typeface="Cambria Math" panose="02040503050406030204" charset="0"/>
                        <a:ea typeface="微软雅黑" panose="020B0503020204020204" pitchFamily="34" charset="-122"/>
                        <a:cs typeface="Cambria Math" panose="02040503050406030204" charset="0"/>
                      </a:rPr>
                      <m:t>)</m:t>
                    </m:r>
                  </m:oMath>
                </a14:m>
                <a:r>
                  <a:rPr lang="en-US" altLang="zh-CN" sz="2400" dirty="0">
                    <a:latin typeface="微软雅黑" panose="020B0503020204020204" pitchFamily="34" charset="-122"/>
                    <a:ea typeface="微软雅黑" panose="020B0503020204020204" pitchFamily="34" charset="-122"/>
                  </a:rPr>
                  <a:t>. To categorize the texture of the region over which</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was computed, a set of useful descriptors:</a:t>
                </a:r>
              </a:p>
              <a:p>
                <a:endParaRPr lang="en-US" altLang="zh-CN" sz="2400" dirty="0">
                  <a:latin typeface="微软雅黑" panose="020B0503020204020204" pitchFamily="34" charset="-122"/>
                  <a:ea typeface="微软雅黑"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13410" y="2658110"/>
                <a:ext cx="8549640" cy="2000250"/>
              </a:xfrm>
              <a:prstGeom prst="rect">
                <a:avLst/>
              </a:prstGeom>
              <a:blipFill rotWithShape="0">
                <a:blip r:embed="rId9"/>
                <a:stretch>
                  <a:fillRect l="-1141" t="-2439"/>
                </a:stretch>
              </a:blipFill>
            </p:spPr>
            <p:txBody>
              <a:bodyPr/>
              <a:lstStyle/>
              <a:p>
                <a:r>
                  <a:rPr lang="zh-CN" altLang="en-US">
                    <a:noFill/>
                  </a:rPr>
                  <a:t> </a:t>
                </a:r>
              </a:p>
            </p:txBody>
          </p:sp>
        </mc:Fallback>
      </mc:AlternateContent>
      <p:sp>
        <p:nvSpPr>
          <p:cNvPr id="8" name="文本框 7"/>
          <p:cNvSpPr txBox="1"/>
          <p:nvPr/>
        </p:nvSpPr>
        <p:spPr>
          <a:xfrm>
            <a:off x="613410" y="4238625"/>
            <a:ext cx="40640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1.Maximum probability</a:t>
            </a:r>
          </a:p>
        </p:txBody>
      </p:sp>
      <mc:AlternateContent xmlns:mc="http://schemas.openxmlformats.org/markup-compatibility/2006" xmlns:a14="http://schemas.microsoft.com/office/drawing/2010/main">
        <mc:Choice Requires="a14">
          <p:sp>
            <p:nvSpPr>
              <p:cNvPr id="9" name="文本框 8"/>
              <p:cNvSpPr txBox="1"/>
              <p:nvPr/>
            </p:nvSpPr>
            <p:spPr>
              <a:xfrm>
                <a:off x="1537970" y="4699000"/>
                <a:ext cx="1589405" cy="5848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cs typeface="Cambria Math" panose="02040503050406030204" charset="0"/>
                            </a:rPr>
                          </m:ctrlPr>
                        </m:funcPr>
                        <m:fName>
                          <m:limLow>
                            <m:limLowPr>
                              <m:ctrlPr>
                                <a:rPr lang="en-US" altLang="zh-CN" sz="2400" i="1">
                                  <a:latin typeface="Cambria Math" panose="02040503050406030204" pitchFamily="18" charset="0"/>
                                  <a:cs typeface="Cambria Math" panose="02040503050406030204" charset="0"/>
                                </a:rPr>
                              </m:ctrlPr>
                            </m:limLowPr>
                            <m:e>
                              <m:r>
                                <m:rPr>
                                  <m:sty m:val="p"/>
                                </m:rPr>
                                <a:rPr lang="en-US" altLang="zh-CN" sz="2400">
                                  <a:latin typeface="Cambria Math" panose="02040503050406030204" charset="0"/>
                                  <a:cs typeface="Cambria Math" panose="02040503050406030204" charset="0"/>
                                </a:rPr>
                                <m:t>max</m:t>
                              </m:r>
                            </m:e>
                            <m:lim>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𝑗</m:t>
                              </m:r>
                            </m:lim>
                          </m:limLow>
                        </m:fName>
                        <m:e>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𝑐</m:t>
                              </m:r>
                            </m:e>
                            <m:sub>
                              <m:r>
                                <a:rPr lang="en-US" altLang="zh-CN" sz="2400" i="1">
                                  <a:latin typeface="Cambria Math" panose="02040503050406030204" charset="0"/>
                                  <a:cs typeface="Cambria Math" panose="02040503050406030204" charset="0"/>
                                </a:rPr>
                                <m:t>𝑖𝑗</m:t>
                              </m:r>
                            </m:sub>
                          </m:sSub>
                          <m:r>
                            <a:rPr lang="en-US" altLang="zh-CN" sz="2400" i="1">
                              <a:latin typeface="Cambria Math" panose="02040503050406030204" charset="0"/>
                              <a:cs typeface="Cambria Math" panose="02040503050406030204" charset="0"/>
                            </a:rPr>
                            <m:t>)</m:t>
                          </m:r>
                        </m:e>
                      </m:func>
                    </m:oMath>
                  </m:oMathPara>
                </a14:m>
                <a:endParaRPr lang="en-US" altLang="zh-CN" sz="2400"/>
              </a:p>
            </p:txBody>
          </p:sp>
        </mc:Choice>
        <mc:Fallback xmlns="">
          <p:sp>
            <p:nvSpPr>
              <p:cNvPr id="9" name="文本框 8"/>
              <p:cNvSpPr txBox="1">
                <a:spLocks noRot="1" noChangeAspect="1" noMove="1" noResize="1" noEditPoints="1" noAdjustHandles="1" noChangeArrowheads="1" noChangeShapeType="1" noTextEdit="1"/>
              </p:cNvSpPr>
              <p:nvPr/>
            </p:nvSpPr>
            <p:spPr>
              <a:xfrm>
                <a:off x="1537970" y="4699000"/>
                <a:ext cx="1589405" cy="584835"/>
              </a:xfrm>
              <a:prstGeom prst="rect">
                <a:avLst/>
              </a:prstGeom>
              <a:blipFill rotWithShape="1">
                <a:blip r:embed="rId10"/>
                <a:stretch>
                  <a:fillRect/>
                </a:stretch>
              </a:blipFill>
            </p:spPr>
            <p:txBody>
              <a:bodyPr/>
              <a:lstStyle/>
              <a:p>
                <a:r>
                  <a:rPr lang="en-US" altLang="en-US">
                    <a:noFill/>
                  </a:rPr>
                  <a:t> </a:t>
                </a:r>
              </a:p>
            </p:txBody>
          </p:sp>
        </mc:Fallback>
      </mc:AlternateContent>
      <p:sp>
        <p:nvSpPr>
          <p:cNvPr id="10" name="文本框 9"/>
          <p:cNvSpPr txBox="1"/>
          <p:nvPr>
            <p:custDataLst>
              <p:tags r:id="rId5"/>
            </p:custDataLst>
          </p:nvPr>
        </p:nvSpPr>
        <p:spPr>
          <a:xfrm>
            <a:off x="613410" y="5324475"/>
            <a:ext cx="63627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2.Element difference moment of order </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K</a:t>
            </a:r>
          </a:p>
        </p:txBody>
      </p:sp>
      <mc:AlternateContent xmlns:mc="http://schemas.openxmlformats.org/markup-compatibility/2006" xmlns:a14="http://schemas.microsoft.com/office/drawing/2010/main">
        <mc:Choice Requires="a14">
          <p:sp>
            <p:nvSpPr>
              <p:cNvPr id="11" name="文本框 10"/>
              <p:cNvSpPr txBox="1"/>
              <p:nvPr/>
            </p:nvSpPr>
            <p:spPr>
              <a:xfrm>
                <a:off x="613410" y="5784850"/>
                <a:ext cx="4064000" cy="9588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altLang="zh-CN" sz="2400" i="1">
                              <a:latin typeface="Cambria Math" panose="02040503050406030204" pitchFamily="18" charset="0"/>
                              <a:cs typeface="Cambria Math" panose="02040503050406030204" charset="0"/>
                            </a:rPr>
                          </m:ctrlPr>
                        </m:naryPr>
                        <m:sub>
                          <m:r>
                            <a:rPr lang="en-US" altLang="zh-CN" sz="2400" i="1">
                              <a:latin typeface="Cambria Math" panose="02040503050406030204" charset="0"/>
                              <a:cs typeface="Cambria Math" panose="02040503050406030204" charset="0"/>
                            </a:rPr>
                            <m:t>𝑖</m:t>
                          </m:r>
                        </m:sub>
                        <m:sup/>
                        <m:e>
                          <m:nary>
                            <m:naryPr>
                              <m:chr m:val="∑"/>
                              <m:limLoc m:val="undOvr"/>
                              <m:supHide m:val="on"/>
                              <m:ctrlPr>
                                <a:rPr lang="en-US" altLang="zh-CN" sz="2400" i="1">
                                  <a:latin typeface="Cambria Math" panose="02040503050406030204" pitchFamily="18" charset="0"/>
                                  <a:cs typeface="Cambria Math" panose="02040503050406030204" charset="0"/>
                                </a:rPr>
                              </m:ctrlPr>
                            </m:naryPr>
                            <m:sub>
                              <m:r>
                                <a:rPr lang="en-US" altLang="zh-CN" sz="2400" i="1">
                                  <a:latin typeface="Cambria Math" panose="02040503050406030204" charset="0"/>
                                  <a:cs typeface="Cambria Math" panose="02040503050406030204" charset="0"/>
                                </a:rPr>
                                <m:t>𝑗</m:t>
                              </m:r>
                            </m:sub>
                            <m:sup/>
                            <m:e>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𝑗</m:t>
                                  </m:r>
                                  <m:r>
                                    <a:rPr lang="en-US" altLang="zh-CN" sz="2400" i="1">
                                      <a:latin typeface="Cambria Math" panose="02040503050406030204" charset="0"/>
                                      <a:cs typeface="Cambria Math" panose="02040503050406030204" charset="0"/>
                                    </a:rPr>
                                    <m:t>)</m:t>
                                  </m:r>
                                </m:e>
                                <m:sup>
                                  <m:r>
                                    <a:rPr lang="en-US" altLang="zh-CN" sz="2400" i="1">
                                      <a:latin typeface="Cambria Math" panose="02040503050406030204" charset="0"/>
                                      <a:cs typeface="Cambria Math" panose="02040503050406030204" charset="0"/>
                                    </a:rPr>
                                    <m:t>𝑘</m:t>
                                  </m:r>
                                </m:sup>
                              </m:sSup>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𝑐</m:t>
                                  </m:r>
                                </m:e>
                                <m:sub>
                                  <m:r>
                                    <a:rPr lang="en-US" altLang="zh-CN" sz="2400" i="1">
                                      <a:latin typeface="Cambria Math" panose="02040503050406030204" charset="0"/>
                                      <a:cs typeface="Cambria Math" panose="02040503050406030204" charset="0"/>
                                    </a:rPr>
                                    <m:t>𝑖𝑗</m:t>
                                  </m:r>
                                </m:sub>
                              </m:sSub>
                            </m:e>
                          </m:nary>
                        </m:e>
                      </m:nary>
                    </m:oMath>
                  </m:oMathPara>
                </a14:m>
                <a:endParaRPr lang="en-US" altLang="zh-CN" sz="2400"/>
              </a:p>
            </p:txBody>
          </p:sp>
        </mc:Choice>
        <mc:Fallback xmlns="">
          <p:sp>
            <p:nvSpPr>
              <p:cNvPr id="11" name="文本框 10"/>
              <p:cNvSpPr txBox="1">
                <a:spLocks noRot="1" noChangeAspect="1" noMove="1" noResize="1" noEditPoints="1" noAdjustHandles="1" noChangeArrowheads="1" noChangeShapeType="1" noTextEdit="1"/>
              </p:cNvSpPr>
              <p:nvPr/>
            </p:nvSpPr>
            <p:spPr>
              <a:xfrm>
                <a:off x="613410" y="5784850"/>
                <a:ext cx="4064000" cy="958850"/>
              </a:xfrm>
              <a:prstGeom prst="rect">
                <a:avLst/>
              </a:prstGeom>
              <a:blipFill rotWithShape="1">
                <a:blip r:embed="rId11"/>
                <a:stretch>
                  <a:fillRect/>
                </a:stretch>
              </a:blipFill>
            </p:spPr>
            <p:txBody>
              <a:bodyPr/>
              <a:lstStyle/>
              <a:p>
                <a:r>
                  <a:rPr lang="en-US" altLang="en-US">
                    <a:noFill/>
                  </a:rPr>
                  <a:t> </a:t>
                </a:r>
              </a:p>
            </p:txBody>
          </p:sp>
        </mc:Fallback>
      </mc:AlternateContent>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Gray Level Co-occurrence Matrix</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28</a:t>
            </a:fld>
            <a:endParaRPr lang="en-US" altLang="zh-CN" dirty="0"/>
          </a:p>
        </p:txBody>
      </p:sp>
      <p:pic>
        <p:nvPicPr>
          <p:cNvPr id="37890" name="Picture 4"/>
          <p:cNvPicPr>
            <a:picLocks noChangeAspect="1"/>
          </p:cNvPicPr>
          <p:nvPr>
            <p:custDataLst>
              <p:tags r:id="rId2"/>
            </p:custDataLst>
          </p:nvPr>
        </p:nvPicPr>
        <p:blipFill>
          <a:blip r:embed="rId7"/>
          <a:stretch>
            <a:fillRect/>
          </a:stretch>
        </p:blipFill>
        <p:spPr>
          <a:xfrm>
            <a:off x="981083" y="1430283"/>
            <a:ext cx="6531610" cy="3418205"/>
          </a:xfrm>
          <a:prstGeom prst="rect">
            <a:avLst/>
          </a:prstGeom>
          <a:noFill/>
          <a:ln w="12700">
            <a:noFill/>
          </a:ln>
        </p:spPr>
      </p:pic>
      <p:sp>
        <p:nvSpPr>
          <p:cNvPr id="37891" name="Text Box 6"/>
          <p:cNvSpPr txBox="1"/>
          <p:nvPr>
            <p:custDataLst>
              <p:tags r:id="rId3"/>
            </p:custDataLst>
          </p:nvPr>
        </p:nvSpPr>
        <p:spPr>
          <a:xfrm>
            <a:off x="981083" y="4925177"/>
            <a:ext cx="1691640" cy="541655"/>
          </a:xfrm>
          <a:prstGeom prst="rect">
            <a:avLst/>
          </a:prstGeom>
          <a:noFill/>
          <a:ln w="12700">
            <a:noFill/>
          </a:ln>
        </p:spPr>
        <p:txBody>
          <a:bodyPr wrap="none" anchor="t" anchorCtr="0">
            <a:noAutofit/>
          </a:bodyPr>
          <a:lstStyle/>
          <a:p>
            <a:r>
              <a:rPr lang="en-US" altLang="zh-CN" sz="1800" dirty="0">
                <a:solidFill>
                  <a:schemeClr val="tx2"/>
                </a:solidFill>
                <a:latin typeface="Times New Roman" panose="02020603050405020304" pitchFamily="18" charset="0"/>
                <a:ea typeface="宋体" pitchFamily="2" charset="-122"/>
              </a:rPr>
              <a:t>6.     </a:t>
            </a:r>
            <a:r>
              <a:rPr lang="en-US" altLang="zh-CN" sz="2400" dirty="0">
                <a:solidFill>
                  <a:schemeClr val="tx2"/>
                </a:solidFill>
                <a:latin typeface="Times New Roman" panose="02020603050405020304" pitchFamily="18" charset="0"/>
                <a:ea typeface="宋体" pitchFamily="2" charset="-122"/>
              </a:rPr>
              <a:t>Correlation</a:t>
            </a:r>
            <a:endParaRPr lang="en-US" altLang="zh-CN" sz="1800" dirty="0">
              <a:solidFill>
                <a:schemeClr val="tx2"/>
              </a:solidFill>
              <a:latin typeface="Times New Roman" panose="02020603050405020304" pitchFamily="18" charset="0"/>
              <a:ea typeface="宋体" pitchFamily="2" charset="-122"/>
            </a:endParaRPr>
          </a:p>
          <a:p>
            <a:endParaRPr lang="en-US" altLang="zh-CN" sz="1800" dirty="0">
              <a:solidFill>
                <a:schemeClr val="tx2"/>
              </a:solidFill>
              <a:latin typeface="Times New Roman" panose="02020603050405020304" pitchFamily="18" charset="0"/>
              <a:ea typeface="宋体" pitchFamily="2" charset="-122"/>
            </a:endParaRPr>
          </a:p>
        </p:txBody>
      </p:sp>
      <p:graphicFrame>
        <p:nvGraphicFramePr>
          <p:cNvPr id="37892" name="Object 4"/>
          <p:cNvGraphicFramePr>
            <a:graphicFrameLocks noChangeAspect="1"/>
          </p:cNvGraphicFramePr>
          <p:nvPr>
            <p:custDataLst>
              <p:tags r:id="rId4"/>
            </p:custDataLst>
            <p:extLst>
              <p:ext uri="{D42A27DB-BD31-4B8C-83A1-F6EECF244321}">
                <p14:modId xmlns:p14="http://schemas.microsoft.com/office/powerpoint/2010/main" val="2423396450"/>
              </p:ext>
            </p:extLst>
          </p:nvPr>
        </p:nvGraphicFramePr>
        <p:xfrm>
          <a:off x="2067568" y="5301097"/>
          <a:ext cx="1673225" cy="679450"/>
        </p:xfrm>
        <a:graphic>
          <a:graphicData uri="http://schemas.openxmlformats.org/presentationml/2006/ole">
            <mc:AlternateContent xmlns:mc="http://schemas.openxmlformats.org/markup-compatibility/2006">
              <mc:Choice xmlns:v="urn:schemas-microsoft-com:vml" Requires="v">
                <p:oleObj spid="_x0000_s6213" r:id="rId8" imgW="876300" imgH="355600" progId="Equation.3">
                  <p:embed/>
                </p:oleObj>
              </mc:Choice>
              <mc:Fallback>
                <p:oleObj r:id="rId8" imgW="876300" imgH="355600" progId="Equation.3">
                  <p:embed/>
                  <p:pic>
                    <p:nvPicPr>
                      <p:cNvPr id="0" name="图片 3077"/>
                      <p:cNvPicPr/>
                      <p:nvPr/>
                    </p:nvPicPr>
                    <p:blipFill>
                      <a:blip r:embed="rId9"/>
                      <a:stretch>
                        <a:fillRect/>
                      </a:stretch>
                    </p:blipFill>
                    <p:spPr>
                      <a:xfrm>
                        <a:off x="2067568" y="5301097"/>
                        <a:ext cx="1673225" cy="679450"/>
                      </a:xfrm>
                      <a:prstGeom prst="rect">
                        <a:avLst/>
                      </a:prstGeom>
                      <a:noFill/>
                      <a:ln w="38100">
                        <a:noFill/>
                        <a:miter/>
                      </a:ln>
                    </p:spPr>
                  </p:pic>
                </p:oleObj>
              </mc:Fallback>
            </mc:AlternateContent>
          </a:graphicData>
        </a:graphic>
      </p:graphicFrame>
      <p:sp>
        <p:nvSpPr>
          <p:cNvPr id="8" name="文本框 1"/>
          <p:cNvSpPr txBox="1">
            <a:spLocks noChangeArrowheads="1"/>
          </p:cNvSpPr>
          <p:nvPr/>
        </p:nvSpPr>
        <p:spPr bwMode="auto">
          <a:xfrm>
            <a:off x="8054823" y="1559085"/>
            <a:ext cx="32908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zh-CN" altLang="en-US" sz="1800" dirty="0">
                <a:ea typeface="宋体" panose="02010600030101010101" pitchFamily="2" charset="-122"/>
              </a:rPr>
              <a:t>逆元素差异的</a:t>
            </a:r>
            <a:r>
              <a:rPr lang="en-US" altLang="zh-CN" sz="1800" dirty="0">
                <a:ea typeface="宋体" panose="02010600030101010101" pitchFamily="2" charset="-122"/>
              </a:rPr>
              <a:t>k</a:t>
            </a:r>
            <a:r>
              <a:rPr lang="zh-CN" altLang="en-US" sz="1800" dirty="0">
                <a:ea typeface="宋体" panose="02010600030101010101" pitchFamily="2" charset="-122"/>
              </a:rPr>
              <a:t>阶矩：度量图像纹理局部变化的多少，局部约均匀，值越大。</a:t>
            </a:r>
          </a:p>
        </p:txBody>
      </p:sp>
      <p:sp>
        <p:nvSpPr>
          <p:cNvPr id="9" name="文本框 6"/>
          <p:cNvSpPr txBox="1">
            <a:spLocks noChangeArrowheads="1"/>
          </p:cNvSpPr>
          <p:nvPr/>
        </p:nvSpPr>
        <p:spPr bwMode="auto">
          <a:xfrm>
            <a:off x="8054823" y="2776698"/>
            <a:ext cx="3290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rPr>
              <a:t>Uniformity</a:t>
            </a:r>
            <a:r>
              <a:rPr lang="zh-CN" altLang="en-US" sz="1800">
                <a:ea typeface="宋体" panose="02010600030101010101" pitchFamily="2" charset="-122"/>
              </a:rPr>
              <a:t>：图像越均匀，值越大。</a:t>
            </a:r>
          </a:p>
        </p:txBody>
      </p:sp>
      <p:sp>
        <p:nvSpPr>
          <p:cNvPr id="10" name="文本框 7"/>
          <p:cNvSpPr txBox="1">
            <a:spLocks noChangeArrowheads="1"/>
          </p:cNvSpPr>
          <p:nvPr/>
        </p:nvSpPr>
        <p:spPr bwMode="auto">
          <a:xfrm>
            <a:off x="8054823" y="3775235"/>
            <a:ext cx="32908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1800" dirty="0">
                <a:ea typeface="宋体" panose="02010600030101010101" pitchFamily="2" charset="-122"/>
              </a:rPr>
              <a:t>Entropy</a:t>
            </a:r>
            <a:r>
              <a:rPr lang="zh-CN" altLang="en-US" sz="1800" dirty="0">
                <a:ea typeface="宋体" panose="02010600030101010101" pitchFamily="2" charset="-122"/>
              </a:rPr>
              <a:t>：图像灰度级随机性越大（纹理越粗糙），值越大。</a:t>
            </a:r>
          </a:p>
        </p:txBody>
      </p:sp>
      <p:sp>
        <p:nvSpPr>
          <p:cNvPr id="11" name="文本框 8"/>
          <p:cNvSpPr txBox="1">
            <a:spLocks noChangeArrowheads="1"/>
          </p:cNvSpPr>
          <p:nvPr/>
        </p:nvSpPr>
        <p:spPr bwMode="auto">
          <a:xfrm>
            <a:off x="8054823" y="4848488"/>
            <a:ext cx="32908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1800" dirty="0">
                <a:ea typeface="宋体" panose="02010600030101010101" pitchFamily="2" charset="-122"/>
              </a:rPr>
              <a:t>Correlation</a:t>
            </a:r>
            <a:r>
              <a:rPr lang="zh-CN" altLang="en-US" sz="1800" dirty="0">
                <a:ea typeface="宋体" panose="02010600030101010101" pitchFamily="2" charset="-122"/>
              </a:rPr>
              <a:t>：描述灰度共生矩阵中行或列元素之间的相似程度，越相似值越大。</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Gray Level Co-occurrence Matrix</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29</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38913" name="Picture 2" descr="C:\Users\Administrator\Desktop\Sushi Photo\16\testtemp\波士頓卷_42704_f_.jpg"/>
          <p:cNvPicPr>
            <a:picLocks noChangeAspect="1"/>
          </p:cNvPicPr>
          <p:nvPr>
            <p:custDataLst>
              <p:tags r:id="rId2"/>
            </p:custDataLst>
          </p:nvPr>
        </p:nvPicPr>
        <p:blipFill>
          <a:blip r:embed="rId9"/>
          <a:stretch>
            <a:fillRect/>
          </a:stretch>
        </p:blipFill>
        <p:spPr>
          <a:xfrm>
            <a:off x="6438626" y="1320163"/>
            <a:ext cx="2193925" cy="2193925"/>
          </a:xfrm>
          <a:prstGeom prst="rect">
            <a:avLst/>
          </a:prstGeom>
          <a:noFill/>
          <a:ln w="9525">
            <a:noFill/>
          </a:ln>
        </p:spPr>
      </p:pic>
      <p:pic>
        <p:nvPicPr>
          <p:cNvPr id="38914" name="Picture 3" descr="C:\Users\Administrator\Desktop\Sushi Photo\16\testtemp\波士頓卷_42708_f_.jpg"/>
          <p:cNvPicPr>
            <a:picLocks noChangeAspect="1"/>
          </p:cNvPicPr>
          <p:nvPr>
            <p:custDataLst>
              <p:tags r:id="rId3"/>
            </p:custDataLst>
          </p:nvPr>
        </p:nvPicPr>
        <p:blipFill>
          <a:blip r:embed="rId10"/>
          <a:stretch>
            <a:fillRect/>
          </a:stretch>
        </p:blipFill>
        <p:spPr>
          <a:xfrm>
            <a:off x="9176011" y="1320163"/>
            <a:ext cx="2193925" cy="2193925"/>
          </a:xfrm>
          <a:prstGeom prst="rect">
            <a:avLst/>
          </a:prstGeom>
          <a:noFill/>
          <a:ln w="9525">
            <a:noFill/>
          </a:ln>
        </p:spPr>
      </p:pic>
      <p:pic>
        <p:nvPicPr>
          <p:cNvPr id="38915" name="Picture 4" descr="C:\Users\Administrator\Desktop\Sushi Photo\16\testtemp\北寄貝_36064_f_.jpg"/>
          <p:cNvPicPr>
            <a:picLocks noChangeAspect="1"/>
          </p:cNvPicPr>
          <p:nvPr>
            <p:custDataLst>
              <p:tags r:id="rId4"/>
            </p:custDataLst>
          </p:nvPr>
        </p:nvPicPr>
        <p:blipFill>
          <a:blip r:embed="rId11"/>
          <a:stretch>
            <a:fillRect/>
          </a:stretch>
        </p:blipFill>
        <p:spPr>
          <a:xfrm>
            <a:off x="1034415" y="1320165"/>
            <a:ext cx="2193925" cy="2193925"/>
          </a:xfrm>
          <a:prstGeom prst="rect">
            <a:avLst/>
          </a:prstGeom>
          <a:noFill/>
          <a:ln w="9525">
            <a:noFill/>
          </a:ln>
        </p:spPr>
      </p:pic>
      <p:pic>
        <p:nvPicPr>
          <p:cNvPr id="38916" name="Picture 6" descr="C:\Users\Administrator\Desktop\Sushi Photo\16\testtemp\北寄貝_36272_f_.jpg"/>
          <p:cNvPicPr>
            <a:picLocks noChangeAspect="1"/>
          </p:cNvPicPr>
          <p:nvPr>
            <p:custDataLst>
              <p:tags r:id="rId5"/>
            </p:custDataLst>
          </p:nvPr>
        </p:nvPicPr>
        <p:blipFill>
          <a:blip r:embed="rId12"/>
          <a:stretch>
            <a:fillRect/>
          </a:stretch>
        </p:blipFill>
        <p:spPr>
          <a:xfrm>
            <a:off x="3731895" y="1320163"/>
            <a:ext cx="2195512" cy="2193925"/>
          </a:xfrm>
          <a:prstGeom prst="rect">
            <a:avLst/>
          </a:prstGeom>
          <a:noFill/>
          <a:ln w="9525">
            <a:noFill/>
          </a:ln>
        </p:spPr>
      </p:pic>
      <p:graphicFrame>
        <p:nvGraphicFramePr>
          <p:cNvPr id="10" name="表格 9"/>
          <p:cNvGraphicFramePr>
            <a:graphicFrameLocks noGrp="1"/>
          </p:cNvGraphicFramePr>
          <p:nvPr>
            <p:custDataLst>
              <p:tags r:id="rId6"/>
            </p:custDataLst>
            <p:extLst>
              <p:ext uri="{D42A27DB-BD31-4B8C-83A1-F6EECF244321}">
                <p14:modId xmlns:p14="http://schemas.microsoft.com/office/powerpoint/2010/main" val="2755399374"/>
              </p:ext>
            </p:extLst>
          </p:nvPr>
        </p:nvGraphicFramePr>
        <p:xfrm>
          <a:off x="2324608" y="3959123"/>
          <a:ext cx="7804150" cy="2516190"/>
        </p:xfrm>
        <a:graphic>
          <a:graphicData uri="http://schemas.openxmlformats.org/drawingml/2006/table">
            <a:tbl>
              <a:tblPr/>
              <a:tblGrid>
                <a:gridCol w="1560513">
                  <a:extLst>
                    <a:ext uri="{9D8B030D-6E8A-4147-A177-3AD203B41FA5}">
                      <a16:colId xmlns:a16="http://schemas.microsoft.com/office/drawing/2014/main" val="20000"/>
                    </a:ext>
                  </a:extLst>
                </a:gridCol>
                <a:gridCol w="1560512">
                  <a:extLst>
                    <a:ext uri="{9D8B030D-6E8A-4147-A177-3AD203B41FA5}">
                      <a16:colId xmlns:a16="http://schemas.microsoft.com/office/drawing/2014/main" val="20001"/>
                    </a:ext>
                  </a:extLst>
                </a:gridCol>
                <a:gridCol w="1562100">
                  <a:extLst>
                    <a:ext uri="{9D8B030D-6E8A-4147-A177-3AD203B41FA5}">
                      <a16:colId xmlns:a16="http://schemas.microsoft.com/office/drawing/2014/main" val="20002"/>
                    </a:ext>
                  </a:extLst>
                </a:gridCol>
                <a:gridCol w="1560513">
                  <a:extLst>
                    <a:ext uri="{9D8B030D-6E8A-4147-A177-3AD203B41FA5}">
                      <a16:colId xmlns:a16="http://schemas.microsoft.com/office/drawing/2014/main" val="20003"/>
                    </a:ext>
                  </a:extLst>
                </a:gridCol>
                <a:gridCol w="1560512">
                  <a:extLst>
                    <a:ext uri="{9D8B030D-6E8A-4147-A177-3AD203B41FA5}">
                      <a16:colId xmlns:a16="http://schemas.microsoft.com/office/drawing/2014/main" val="20004"/>
                    </a:ext>
                  </a:extLst>
                </a:gridCol>
              </a:tblGrid>
              <a:tr h="503238">
                <a:tc>
                  <a:txBody>
                    <a:bodyPr/>
                    <a:lstStyle/>
                    <a:p>
                      <a:pPr marL="0" marR="0" lvl="0" indent="0" algn="r" defTabSz="914400" rtl="0" eaLnBrk="1" fontAlgn="ctr" latinLnBrk="0" hangingPunct="1">
                        <a:lnSpc>
                          <a:spcPct val="100000"/>
                        </a:lnSpc>
                        <a:spcBef>
                          <a:spcPct val="0"/>
                        </a:spcBef>
                        <a:spcAft>
                          <a:spcPct val="0"/>
                        </a:spcAft>
                        <a:buClrTx/>
                        <a:buSzTx/>
                        <a:buFontTx/>
                        <a:buNone/>
                      </a:pP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itchFamily="2" charset="-122"/>
                        <a:cs typeface="Times New Roman" panose="02020603050405020304" pitchFamily="18" charset="0"/>
                      </a:endParaRP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Uniformity</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Contrast</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Entropy</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Correlation</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3238">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北极贝</a:t>
                      </a: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1</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0.187987</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0.154038</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2.884064</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128793.00</a:t>
                      </a:r>
                      <a:endParaRPr kumimoji="0" lang="zh-CN" altLang="en-US"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endParaRP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503238">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北极贝</a:t>
                      </a: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2</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0.186849</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0.170735</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2.833209</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110430.60</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503238">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波士顿卷</a:t>
                      </a: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1</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0.242909</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0.237909</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2.763094</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itchFamily="2" charset="-122"/>
                          <a:cs typeface="Times New Roman" panose="02020603050405020304" pitchFamily="18" charset="0"/>
                        </a:rPr>
                        <a:t>15112.86</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503238">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波士顿卷</a:t>
                      </a: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2</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0.238401</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0.218485</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itchFamily="2" charset="-122"/>
                          <a:cs typeface="Times New Roman" panose="02020603050405020304" pitchFamily="18" charset="0"/>
                        </a:rPr>
                        <a:t>2.781281</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itchFamily="2" charset="-122"/>
                          <a:cs typeface="Times New Roman" panose="02020603050405020304" pitchFamily="18" charset="0"/>
                        </a:rPr>
                        <a:t>18795.74</a:t>
                      </a:r>
                    </a:p>
                  </a:txBody>
                  <a:tcPr marL="7620" marR="7620" marT="76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Fourier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3</a:t>
            </a:fld>
            <a:endParaRPr lang="en-US" altLang="zh-CN"/>
          </a:p>
        </p:txBody>
      </p:sp>
      <p:pic>
        <p:nvPicPr>
          <p:cNvPr id="9217" name="Picture 2"/>
          <p:cNvPicPr>
            <a:picLocks noChangeAspect="1"/>
          </p:cNvPicPr>
          <p:nvPr>
            <p:custDataLst>
              <p:tags r:id="rId2"/>
            </p:custDataLst>
          </p:nvPr>
        </p:nvPicPr>
        <p:blipFill>
          <a:blip r:embed="rId10"/>
          <a:srcRect l="21367" r="22060" b="13275"/>
          <a:stretch>
            <a:fillRect/>
          </a:stretch>
        </p:blipFill>
        <p:spPr>
          <a:xfrm>
            <a:off x="574675" y="1447165"/>
            <a:ext cx="4538980" cy="4909185"/>
          </a:xfrm>
          <a:prstGeom prst="rect">
            <a:avLst/>
          </a:prstGeom>
          <a:noFill/>
          <a:ln w="9525">
            <a:noFill/>
          </a:ln>
        </p:spPr>
      </p:pic>
      <p:sp>
        <p:nvSpPr>
          <p:cNvPr id="9219" name="Text Box 4"/>
          <p:cNvSpPr txBox="1"/>
          <p:nvPr>
            <p:custDataLst>
              <p:tags r:id="rId3"/>
            </p:custDataLst>
          </p:nvPr>
        </p:nvSpPr>
        <p:spPr>
          <a:xfrm>
            <a:off x="5516245" y="1447165"/>
            <a:ext cx="4704715" cy="561975"/>
          </a:xfrm>
          <a:prstGeom prst="rect">
            <a:avLst/>
          </a:prstGeom>
          <a:noFill/>
          <a:ln w="9525">
            <a:noFill/>
          </a:ln>
        </p:spPr>
        <p:txBody>
          <a:bodyPr wrap="none" anchor="t" anchorCtr="0">
            <a:noAutofit/>
          </a:bodyPr>
          <a:lstStyle/>
          <a:p>
            <a:r>
              <a:rPr lang="en-US" altLang="zh-CN" sz="2400" dirty="0">
                <a:latin typeface="微软雅黑" panose="020B0503020204020204" pitchFamily="34" charset="-122"/>
                <a:ea typeface="微软雅黑" panose="020B0503020204020204" pitchFamily="34" charset="-122"/>
              </a:rPr>
              <a:t>boundary = (x</a:t>
            </a:r>
            <a:r>
              <a:rPr lang="en-US" altLang="zh-CN" sz="2400" baseline="-25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,y</a:t>
            </a:r>
            <a:r>
              <a:rPr lang="en-US" altLang="zh-CN" sz="2400" baseline="-25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 … , (x</a:t>
            </a:r>
            <a:r>
              <a:rPr lang="en-US" altLang="zh-CN" sz="2400" baseline="-25000" dirty="0">
                <a:latin typeface="微软雅黑" panose="020B0503020204020204" pitchFamily="34" charset="-122"/>
                <a:ea typeface="微软雅黑" panose="020B0503020204020204" pitchFamily="34" charset="-122"/>
              </a:rPr>
              <a:t>K-1</a:t>
            </a:r>
            <a:r>
              <a:rPr lang="en-US" altLang="zh-CN" sz="2400" dirty="0">
                <a:latin typeface="微软雅黑" panose="020B0503020204020204" pitchFamily="34" charset="-122"/>
                <a:ea typeface="微软雅黑" panose="020B0503020204020204" pitchFamily="34" charset="-122"/>
              </a:rPr>
              <a:t>,y</a:t>
            </a:r>
            <a:r>
              <a:rPr lang="en-US" altLang="zh-CN" sz="2400" baseline="-25000" dirty="0">
                <a:latin typeface="微软雅黑" panose="020B0503020204020204" pitchFamily="34" charset="-122"/>
                <a:ea typeface="微软雅黑" panose="020B0503020204020204" pitchFamily="34" charset="-122"/>
              </a:rPr>
              <a:t>k-1</a:t>
            </a:r>
            <a:r>
              <a:rPr lang="en-US" altLang="zh-CN" sz="2400" dirty="0">
                <a:latin typeface="微软雅黑" panose="020B0503020204020204" pitchFamily="34" charset="-122"/>
                <a:ea typeface="微软雅黑" panose="020B0503020204020204" pitchFamily="34" charset="-122"/>
              </a:rPr>
              <a:t>)</a:t>
            </a:r>
          </a:p>
          <a:p>
            <a:endParaRPr lang="th-TH" altLang="zh-CN" sz="2400" dirty="0">
              <a:latin typeface="微软雅黑" panose="020B0503020204020204" pitchFamily="34" charset="-122"/>
              <a:ea typeface="微软雅黑" panose="020B0503020204020204" pitchFamily="34" charset="-122"/>
              <a:cs typeface="Angsana New" pitchFamily="18" charset="-34"/>
            </a:endParaRPr>
          </a:p>
        </p:txBody>
      </p:sp>
      <p:graphicFrame>
        <p:nvGraphicFramePr>
          <p:cNvPr id="9220" name="Object 5"/>
          <p:cNvGraphicFramePr>
            <a:graphicFrameLocks noChangeAspect="1"/>
          </p:cNvGraphicFramePr>
          <p:nvPr>
            <p:custDataLst>
              <p:tags r:id="rId4"/>
            </p:custDataLst>
          </p:nvPr>
        </p:nvGraphicFramePr>
        <p:xfrm>
          <a:off x="5607368" y="5210810"/>
          <a:ext cx="6008687" cy="523875"/>
        </p:xfrm>
        <a:graphic>
          <a:graphicData uri="http://schemas.openxmlformats.org/presentationml/2006/ole">
            <mc:AlternateContent xmlns:mc="http://schemas.openxmlformats.org/markup-compatibility/2006">
              <mc:Choice xmlns:v="urn:schemas-microsoft-com:vml" Requires="v">
                <p:oleObj spid="_x0000_s3140" r:id="rId11" imgW="2336800" imgH="203200" progId="Equation.3">
                  <p:embed/>
                </p:oleObj>
              </mc:Choice>
              <mc:Fallback>
                <p:oleObj r:id="rId11" imgW="2336800" imgH="203200" progId="Equation.3">
                  <p:embed/>
                  <p:pic>
                    <p:nvPicPr>
                      <p:cNvPr id="0" name="图片 3076"/>
                      <p:cNvPicPr/>
                      <p:nvPr/>
                    </p:nvPicPr>
                    <p:blipFill>
                      <a:blip r:embed="rId12"/>
                      <a:stretch>
                        <a:fillRect/>
                      </a:stretch>
                    </p:blipFill>
                    <p:spPr>
                      <a:xfrm>
                        <a:off x="5607368" y="5210810"/>
                        <a:ext cx="6008687" cy="523875"/>
                      </a:xfrm>
                      <a:prstGeom prst="rect">
                        <a:avLst/>
                      </a:prstGeom>
                      <a:noFill/>
                      <a:ln w="38100">
                        <a:noFill/>
                        <a:miter/>
                      </a:ln>
                    </p:spPr>
                  </p:pic>
                </p:oleObj>
              </mc:Fallback>
            </mc:AlternateContent>
          </a:graphicData>
        </a:graphic>
      </p:graphicFrame>
      <p:sp>
        <p:nvSpPr>
          <p:cNvPr id="9221" name="AutoShape 6"/>
          <p:cNvSpPr/>
          <p:nvPr>
            <p:custDataLst>
              <p:tags r:id="rId5"/>
            </p:custDataLst>
          </p:nvPr>
        </p:nvSpPr>
        <p:spPr>
          <a:xfrm>
            <a:off x="7856220" y="2905125"/>
            <a:ext cx="255588" cy="2001838"/>
          </a:xfrm>
          <a:prstGeom prst="downArrow">
            <a:avLst>
              <a:gd name="adj1" fmla="val 50000"/>
              <a:gd name="adj2" fmla="val 195734"/>
            </a:avLst>
          </a:prstGeom>
          <a:solidFill>
            <a:srgbClr val="5A79DE"/>
          </a:solid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itchFamily="2" charset="-122"/>
            </a:endParaRPr>
          </a:p>
        </p:txBody>
      </p:sp>
      <p:graphicFrame>
        <p:nvGraphicFramePr>
          <p:cNvPr id="9222" name="Object 7"/>
          <p:cNvGraphicFramePr>
            <a:graphicFrameLocks noChangeAspect="1"/>
          </p:cNvGraphicFramePr>
          <p:nvPr>
            <p:custDataLst>
              <p:tags r:id="rId6"/>
            </p:custDataLst>
          </p:nvPr>
        </p:nvGraphicFramePr>
        <p:xfrm>
          <a:off x="5607685" y="2363470"/>
          <a:ext cx="5402580" cy="541655"/>
        </p:xfrm>
        <a:graphic>
          <a:graphicData uri="http://schemas.openxmlformats.org/presentationml/2006/ole">
            <mc:AlternateContent xmlns:mc="http://schemas.openxmlformats.org/markup-compatibility/2006">
              <mc:Choice xmlns:v="urn:schemas-microsoft-com:vml" Requires="v">
                <p:oleObj spid="_x0000_s3141" r:id="rId13" imgW="2070100" imgH="203200" progId="Equation.3">
                  <p:embed/>
                </p:oleObj>
              </mc:Choice>
              <mc:Fallback>
                <p:oleObj r:id="rId13" imgW="2070100" imgH="203200" progId="Equation.3">
                  <p:embed/>
                  <p:pic>
                    <p:nvPicPr>
                      <p:cNvPr id="0" name="图片 3075"/>
                      <p:cNvPicPr/>
                      <p:nvPr/>
                    </p:nvPicPr>
                    <p:blipFill>
                      <a:blip r:embed="rId14"/>
                      <a:stretch>
                        <a:fillRect/>
                      </a:stretch>
                    </p:blipFill>
                    <p:spPr>
                      <a:xfrm>
                        <a:off x="5607685" y="2363470"/>
                        <a:ext cx="5402580" cy="541655"/>
                      </a:xfrm>
                      <a:prstGeom prst="rect">
                        <a:avLst/>
                      </a:prstGeom>
                      <a:noFill/>
                      <a:ln w="38100">
                        <a:noFill/>
                        <a:miter/>
                      </a:ln>
                    </p:spPr>
                  </p:pic>
                </p:oleObj>
              </mc:Fallback>
            </mc:AlternateContent>
          </a:graphicData>
        </a:graphic>
      </p:graphicFrame>
      <p:sp>
        <p:nvSpPr>
          <p:cNvPr id="9223" name="Text Box 8"/>
          <p:cNvSpPr txBox="1"/>
          <p:nvPr>
            <p:custDataLst>
              <p:tags r:id="rId7"/>
            </p:custDataLst>
          </p:nvPr>
        </p:nvSpPr>
        <p:spPr>
          <a:xfrm>
            <a:off x="6085523" y="6038215"/>
            <a:ext cx="4843145" cy="460375"/>
          </a:xfrm>
          <a:prstGeom prst="rect">
            <a:avLst/>
          </a:prstGeom>
          <a:noFill/>
          <a:ln w="9525">
            <a:noFill/>
          </a:ln>
        </p:spPr>
        <p:txBody>
          <a:bodyPr wrap="none" anchor="t" anchorCtr="0">
            <a:spAutoFit/>
          </a:bodyPr>
          <a:lstStyle/>
          <a:p>
            <a:r>
              <a:rPr lang="en-US" altLang="zh-CN" sz="2400" dirty="0">
                <a:latin typeface="微软雅黑" panose="020B0503020204020204" pitchFamily="34" charset="-122"/>
                <a:ea typeface="微软雅黑" panose="020B0503020204020204" pitchFamily="34" charset="-122"/>
              </a:rPr>
              <a:t>Map 2D function to 1D function</a:t>
            </a:r>
            <a:endParaRPr lang="th-TH"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927" y="0"/>
            <a:ext cx="8107676" cy="1055077"/>
          </a:xfrm>
        </p:spPr>
        <p:txBody>
          <a:bodyPr/>
          <a:lstStyle/>
          <a:p>
            <a:r>
              <a:rPr lang="en-US" altLang="zh-CN" dirty="0"/>
              <a:t>Texture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30</a:t>
            </a:fld>
            <a:endParaRPr lang="en-US" altLang="zh-CN"/>
          </a:p>
        </p:txBody>
      </p:sp>
      <p:pic>
        <p:nvPicPr>
          <p:cNvPr id="39937" name="Picture 4"/>
          <p:cNvPicPr>
            <a:picLocks noGrp="1" noChangeAspect="1"/>
          </p:cNvPicPr>
          <p:nvPr>
            <p:ph idx="1"/>
            <p:custDataLst>
              <p:tags r:id="rId1"/>
            </p:custDataLst>
          </p:nvPr>
        </p:nvPicPr>
        <p:blipFill>
          <a:blip r:embed="rId15"/>
          <a:srcRect b="3430"/>
          <a:stretch>
            <a:fillRect/>
          </a:stretch>
        </p:blipFill>
        <p:spPr>
          <a:xfrm>
            <a:off x="3287169" y="1255713"/>
            <a:ext cx="7691437" cy="3978275"/>
          </a:xfrm>
        </p:spPr>
      </p:pic>
      <p:sp>
        <p:nvSpPr>
          <p:cNvPr id="39938" name="Text Box 7"/>
          <p:cNvSpPr txBox="1"/>
          <p:nvPr>
            <p:custDataLst>
              <p:tags r:id="rId2"/>
            </p:custDataLst>
          </p:nvPr>
        </p:nvSpPr>
        <p:spPr>
          <a:xfrm>
            <a:off x="813630" y="2689383"/>
            <a:ext cx="1047750" cy="366713"/>
          </a:xfrm>
          <a:prstGeom prst="rect">
            <a:avLst/>
          </a:prstGeom>
          <a:noFill/>
          <a:ln w="12700">
            <a:noFill/>
          </a:ln>
        </p:spPr>
        <p:txBody>
          <a:bodyPr wrap="none" anchor="t" anchorCtr="0">
            <a:spAutoFit/>
          </a:bodyPr>
          <a:lstStyle/>
          <a:p>
            <a:r>
              <a:rPr lang="en-US" altLang="zh-CN" i="1" dirty="0">
                <a:latin typeface="Arial" panose="020B0604020202020204" pitchFamily="34" charset="0"/>
                <a:ea typeface="宋体" pitchFamily="2" charset="-122"/>
              </a:rPr>
              <a:t>aaaaa…</a:t>
            </a:r>
          </a:p>
        </p:txBody>
      </p:sp>
      <p:sp>
        <p:nvSpPr>
          <p:cNvPr id="39939" name="Line 8"/>
          <p:cNvSpPr/>
          <p:nvPr>
            <p:custDataLst>
              <p:tags r:id="rId3"/>
            </p:custDataLst>
          </p:nvPr>
        </p:nvSpPr>
        <p:spPr>
          <a:xfrm>
            <a:off x="1907458" y="2872740"/>
            <a:ext cx="1517006" cy="0"/>
          </a:xfrm>
          <a:prstGeom prst="line">
            <a:avLst/>
          </a:prstGeom>
          <a:ln w="12700" cap="flat" cmpd="sng">
            <a:solidFill>
              <a:srgbClr val="FF0000"/>
            </a:solidFill>
            <a:prstDash val="solid"/>
            <a:round/>
            <a:headEnd type="none" w="med" len="med"/>
            <a:tailEnd type="triangle" w="med" len="med"/>
          </a:ln>
        </p:spPr>
      </p:sp>
      <p:sp>
        <p:nvSpPr>
          <p:cNvPr id="39941" name="Text Box 6"/>
          <p:cNvSpPr txBox="1"/>
          <p:nvPr>
            <p:custDataLst>
              <p:tags r:id="rId4"/>
            </p:custDataLst>
          </p:nvPr>
        </p:nvSpPr>
        <p:spPr>
          <a:xfrm>
            <a:off x="521110" y="5233988"/>
            <a:ext cx="11149780" cy="1291590"/>
          </a:xfrm>
          <a:prstGeom prst="rect">
            <a:avLst/>
          </a:prstGeom>
          <a:noFill/>
          <a:ln w="12700">
            <a:noFill/>
          </a:ln>
        </p:spPr>
        <p:txBody>
          <a:bodyPr wrap="square" anchor="t" anchorCtr="0">
            <a:spAutoFit/>
          </a:bodyPr>
          <a:lstStyle/>
          <a:p>
            <a:r>
              <a:rPr lang="en-US" altLang="zh-CN" dirty="0">
                <a:latin typeface="Arial" panose="020B0604020202020204" pitchFamily="34" charset="0"/>
                <a:ea typeface="宋体" pitchFamily="2" charset="-122"/>
              </a:rPr>
              <a:t>Texture primitive(</a:t>
            </a:r>
            <a:r>
              <a:rPr lang="zh-CN" altLang="en-US" dirty="0">
                <a:latin typeface="Arial" panose="020B0604020202020204" pitchFamily="34" charset="0"/>
                <a:ea typeface="宋体" pitchFamily="2" charset="-122"/>
              </a:rPr>
              <a:t>图元</a:t>
            </a:r>
            <a:r>
              <a:rPr lang="en-US" altLang="zh-CN" dirty="0">
                <a:latin typeface="Arial" panose="020B0604020202020204" pitchFamily="34" charset="0"/>
                <a:ea typeface="宋体" pitchFamily="2" charset="-122"/>
              </a:rPr>
              <a:t>) can be used to form complex texture patterns by means of some rules </a:t>
            </a:r>
          </a:p>
          <a:p>
            <a:r>
              <a:rPr lang="en-US" altLang="zh-CN" sz="2000" dirty="0">
                <a:latin typeface="Arial" panose="020B0604020202020204" pitchFamily="34" charset="0"/>
                <a:ea typeface="宋体" pitchFamily="2" charset="-122"/>
              </a:rPr>
              <a:t>Suppose we have a rule of the form </a:t>
            </a:r>
            <a:r>
              <a:rPr lang="en-US" altLang="zh-CN" sz="2000" i="1" dirty="0">
                <a:latin typeface="Arial" panose="020B0604020202020204" pitchFamily="34" charset="0"/>
                <a:ea typeface="宋体" pitchFamily="2" charset="-122"/>
              </a:rPr>
              <a:t>S-&gt;aS</a:t>
            </a:r>
            <a:r>
              <a:rPr lang="en-US" altLang="zh-CN" sz="2000" dirty="0">
                <a:latin typeface="Arial" panose="020B0604020202020204" pitchFamily="34" charset="0"/>
                <a:ea typeface="宋体" pitchFamily="2" charset="-122"/>
              </a:rPr>
              <a:t>, which indicates that the symbol </a:t>
            </a:r>
            <a:r>
              <a:rPr lang="en-US" altLang="zh-CN" sz="2000" i="1" dirty="0">
                <a:latin typeface="Arial" panose="020B0604020202020204" pitchFamily="34" charset="0"/>
                <a:ea typeface="宋体" pitchFamily="2" charset="-122"/>
              </a:rPr>
              <a:t>S</a:t>
            </a:r>
            <a:r>
              <a:rPr lang="en-US" altLang="zh-CN" sz="2000" dirty="0">
                <a:latin typeface="Arial" panose="020B0604020202020204" pitchFamily="34" charset="0"/>
                <a:ea typeface="宋体" pitchFamily="2" charset="-122"/>
              </a:rPr>
              <a:t> may be rewritten as </a:t>
            </a:r>
            <a:r>
              <a:rPr lang="en-US" altLang="zh-CN" sz="2000" i="1" dirty="0">
                <a:latin typeface="Arial" panose="020B0604020202020204" pitchFamily="34" charset="0"/>
                <a:ea typeface="宋体" pitchFamily="2" charset="-122"/>
              </a:rPr>
              <a:t>aS</a:t>
            </a:r>
          </a:p>
          <a:p>
            <a:r>
              <a:rPr lang="en-US" altLang="zh-CN" sz="2000" i="1" dirty="0">
                <a:solidFill>
                  <a:srgbClr val="FF0000"/>
                </a:solidFill>
                <a:latin typeface="Arial" panose="020B0604020202020204" pitchFamily="34" charset="0"/>
                <a:ea typeface="宋体" pitchFamily="2" charset="-122"/>
              </a:rPr>
              <a:t>b: circle down</a:t>
            </a:r>
            <a:r>
              <a:rPr lang="en-US" altLang="zh-CN" sz="2000" i="1" dirty="0">
                <a:latin typeface="Arial" panose="020B0604020202020204" pitchFamily="34" charset="0"/>
                <a:ea typeface="宋体" pitchFamily="2" charset="-122"/>
              </a:rPr>
              <a:t>; </a:t>
            </a:r>
            <a:r>
              <a:rPr lang="en-US" altLang="zh-CN" sz="2000" i="1" dirty="0">
                <a:solidFill>
                  <a:srgbClr val="FF0000"/>
                </a:solidFill>
                <a:latin typeface="Arial" panose="020B0604020202020204" pitchFamily="34" charset="0"/>
                <a:ea typeface="宋体" pitchFamily="2" charset="-122"/>
              </a:rPr>
              <a:t>c:circle to the left</a:t>
            </a:r>
          </a:p>
        </p:txBody>
      </p:sp>
      <p:grpSp>
        <p:nvGrpSpPr>
          <p:cNvPr id="3" name="Group 14"/>
          <p:cNvGrpSpPr/>
          <p:nvPr/>
        </p:nvGrpSpPr>
        <p:grpSpPr>
          <a:xfrm>
            <a:off x="806674" y="3428365"/>
            <a:ext cx="9928226" cy="1754187"/>
            <a:chOff x="-626" y="2157"/>
            <a:chExt cx="6254" cy="1105"/>
          </a:xfrm>
        </p:grpSpPr>
        <p:sp>
          <p:nvSpPr>
            <p:cNvPr id="39943" name="Text Box 9"/>
            <p:cNvSpPr txBox="1"/>
            <p:nvPr>
              <p:custDataLst>
                <p:tags r:id="rId9"/>
              </p:custDataLst>
            </p:nvPr>
          </p:nvSpPr>
          <p:spPr>
            <a:xfrm>
              <a:off x="-626" y="2157"/>
              <a:ext cx="812" cy="923"/>
            </a:xfrm>
            <a:prstGeom prst="rect">
              <a:avLst/>
            </a:prstGeom>
            <a:noFill/>
            <a:ln w="12700">
              <a:noFill/>
            </a:ln>
          </p:spPr>
          <p:txBody>
            <a:bodyPr anchor="t" anchorCtr="0">
              <a:spAutoFit/>
            </a:bodyPr>
            <a:lstStyle/>
            <a:p>
              <a:r>
                <a:rPr lang="en-US" altLang="zh-CN" dirty="0">
                  <a:latin typeface="Arial" panose="020B0604020202020204" pitchFamily="34" charset="0"/>
                  <a:ea typeface="宋体" pitchFamily="2" charset="-122"/>
                </a:rPr>
                <a:t>Add new rules to let the circle move left, and down.</a:t>
              </a:r>
            </a:p>
          </p:txBody>
        </p:sp>
        <p:sp>
          <p:nvSpPr>
            <p:cNvPr id="39944" name="Line 10"/>
            <p:cNvSpPr/>
            <p:nvPr>
              <p:custDataLst>
                <p:tags r:id="rId10"/>
              </p:custDataLst>
            </p:nvPr>
          </p:nvSpPr>
          <p:spPr>
            <a:xfrm flipV="1">
              <a:off x="318" y="2621"/>
              <a:ext cx="754" cy="0"/>
            </a:xfrm>
            <a:prstGeom prst="line">
              <a:avLst/>
            </a:prstGeom>
            <a:ln w="12700" cap="flat" cmpd="sng">
              <a:solidFill>
                <a:srgbClr val="FF0000"/>
              </a:solidFill>
              <a:prstDash val="solid"/>
              <a:round/>
              <a:headEnd type="none" w="med" len="med"/>
              <a:tailEnd type="triangle" w="med" len="med"/>
            </a:ln>
          </p:spPr>
        </p:sp>
        <p:sp>
          <p:nvSpPr>
            <p:cNvPr id="39945" name="Text Box 12"/>
            <p:cNvSpPr txBox="1"/>
            <p:nvPr>
              <p:custDataLst>
                <p:tags r:id="rId11"/>
              </p:custDataLst>
            </p:nvPr>
          </p:nvSpPr>
          <p:spPr>
            <a:xfrm>
              <a:off x="2932" y="3012"/>
              <a:ext cx="2696" cy="250"/>
            </a:xfrm>
            <a:prstGeom prst="rect">
              <a:avLst/>
            </a:prstGeom>
            <a:noFill/>
            <a:ln w="12700">
              <a:noFill/>
            </a:ln>
          </p:spPr>
          <p:txBody>
            <a:bodyPr wrap="none" anchor="t" anchorCtr="0">
              <a:spAutoFit/>
            </a:bodyPr>
            <a:lstStyle/>
            <a:p>
              <a:r>
                <a:rPr lang="en-US" altLang="zh-CN" sz="2000" dirty="0">
                  <a:solidFill>
                    <a:srgbClr val="FF0000"/>
                  </a:solidFill>
                  <a:latin typeface="Arial" panose="020B0604020202020204" pitchFamily="34" charset="0"/>
                  <a:ea typeface="宋体" pitchFamily="2" charset="-122"/>
                </a:rPr>
                <a:t>aaaaaabcccccbaaaaabcccccbaaaaa</a:t>
              </a:r>
            </a:p>
          </p:txBody>
        </p:sp>
        <p:sp>
          <p:nvSpPr>
            <p:cNvPr id="39946" name="Line 13"/>
            <p:cNvSpPr/>
            <p:nvPr>
              <p:custDataLst>
                <p:tags r:id="rId12"/>
              </p:custDataLst>
            </p:nvPr>
          </p:nvSpPr>
          <p:spPr>
            <a:xfrm flipH="1" flipV="1">
              <a:off x="2542" y="2999"/>
              <a:ext cx="398" cy="169"/>
            </a:xfrm>
            <a:prstGeom prst="line">
              <a:avLst/>
            </a:prstGeom>
            <a:ln w="12700" cap="flat" cmpd="sng">
              <a:solidFill>
                <a:srgbClr val="FF0000"/>
              </a:solidFill>
              <a:prstDash val="solid"/>
              <a:round/>
              <a:headEnd type="none" w="med" len="med"/>
              <a:tailEnd type="triangle" w="med" len="med"/>
            </a:ln>
          </p:spPr>
        </p:sp>
      </p:grpSp>
      <p:grpSp>
        <p:nvGrpSpPr>
          <p:cNvPr id="39947" name="组合 20"/>
          <p:cNvGrpSpPr/>
          <p:nvPr/>
        </p:nvGrpSpPr>
        <p:grpSpPr>
          <a:xfrm>
            <a:off x="8340566" y="1335723"/>
            <a:ext cx="3201987" cy="1512887"/>
            <a:chOff x="4744577" y="739321"/>
            <a:chExt cx="3698655" cy="1861467"/>
          </a:xfrm>
        </p:grpSpPr>
        <p:sp>
          <p:nvSpPr>
            <p:cNvPr id="39948" name="Rectangle 5" descr="轮廓式菱形"/>
            <p:cNvSpPr/>
            <p:nvPr>
              <p:custDataLst>
                <p:tags r:id="rId7"/>
              </p:custDataLst>
            </p:nvPr>
          </p:nvSpPr>
          <p:spPr>
            <a:xfrm>
              <a:off x="4744577" y="750207"/>
              <a:ext cx="1800691" cy="1850581"/>
            </a:xfrm>
            <a:prstGeom prst="rect">
              <a:avLst/>
            </a:prstGeom>
            <a:blipFill rotWithShape="0">
              <a:blip r:embed="rId16"/>
            </a:blipFill>
            <a:ln w="6350" cap="flat" cmpd="sng">
              <a:solidFill>
                <a:srgbClr val="000000"/>
              </a:solidFill>
              <a:prstDash val="solid"/>
              <a:miter/>
              <a:headEnd type="none" w="med" len="med"/>
              <a:tailEnd type="none" w="med" len="med"/>
            </a:ln>
          </p:spPr>
          <p:txBody>
            <a:bodyPr anchor="t" anchorCtr="0"/>
            <a:lstStyle/>
            <a:p>
              <a:endParaRPr lang="zh-CN" altLang="en-US" dirty="0">
                <a:latin typeface="Arial" panose="020B0604020202020204" pitchFamily="34" charset="0"/>
                <a:ea typeface="宋体" pitchFamily="2" charset="-122"/>
              </a:endParaRPr>
            </a:p>
          </p:txBody>
        </p:sp>
        <p:sp>
          <p:nvSpPr>
            <p:cNvPr id="39949" name="Rectangle 6" descr="对角砖形"/>
            <p:cNvSpPr/>
            <p:nvPr>
              <p:custDataLst>
                <p:tags r:id="rId8"/>
              </p:custDataLst>
            </p:nvPr>
          </p:nvSpPr>
          <p:spPr>
            <a:xfrm>
              <a:off x="6641179" y="739321"/>
              <a:ext cx="1802053" cy="1850581"/>
            </a:xfrm>
            <a:prstGeom prst="rect">
              <a:avLst/>
            </a:prstGeom>
            <a:blipFill rotWithShape="0">
              <a:blip r:embed="rId17"/>
            </a:blipFill>
            <a:ln w="6350" cap="flat" cmpd="sng">
              <a:solidFill>
                <a:srgbClr val="000000"/>
              </a:solidFill>
              <a:prstDash val="solid"/>
              <a:miter/>
              <a:headEnd type="none" w="med" len="med"/>
              <a:tailEnd type="none" w="med" len="med"/>
            </a:ln>
          </p:spPr>
          <p:txBody>
            <a:bodyPr anchor="t" anchorCtr="0"/>
            <a:lstStyle/>
            <a:p>
              <a:endParaRPr lang="zh-CN" altLang="en-US" dirty="0">
                <a:latin typeface="Arial" panose="020B0604020202020204" pitchFamily="34" charset="0"/>
                <a:ea typeface="宋体" pitchFamily="2" charset="-122"/>
              </a:endParaRPr>
            </a:p>
          </p:txBody>
        </p:sp>
      </p:grpSp>
      <p:sp>
        <p:nvSpPr>
          <p:cNvPr id="39950" name="Text Box 7"/>
          <p:cNvSpPr txBox="1"/>
          <p:nvPr>
            <p:custDataLst>
              <p:tags r:id="rId5"/>
            </p:custDataLst>
          </p:nvPr>
        </p:nvSpPr>
        <p:spPr>
          <a:xfrm>
            <a:off x="969773" y="2040435"/>
            <a:ext cx="312738" cy="369888"/>
          </a:xfrm>
          <a:prstGeom prst="rect">
            <a:avLst/>
          </a:prstGeom>
          <a:noFill/>
          <a:ln w="12700">
            <a:noFill/>
          </a:ln>
        </p:spPr>
        <p:txBody>
          <a:bodyPr wrap="none" anchor="t" anchorCtr="0">
            <a:spAutoFit/>
          </a:bodyPr>
          <a:lstStyle/>
          <a:p>
            <a:r>
              <a:rPr lang="en-US" altLang="zh-CN" i="1" dirty="0">
                <a:latin typeface="Arial" panose="020B0604020202020204" pitchFamily="34" charset="0"/>
                <a:ea typeface="宋体" pitchFamily="2" charset="-122"/>
              </a:rPr>
              <a:t>a</a:t>
            </a:r>
          </a:p>
        </p:txBody>
      </p:sp>
      <p:sp>
        <p:nvSpPr>
          <p:cNvPr id="39951" name="Line 8"/>
          <p:cNvSpPr/>
          <p:nvPr>
            <p:custDataLst>
              <p:tags r:id="rId6"/>
            </p:custDataLst>
          </p:nvPr>
        </p:nvSpPr>
        <p:spPr>
          <a:xfrm flipV="1">
            <a:off x="1365543" y="2250440"/>
            <a:ext cx="2062095" cy="0"/>
          </a:xfrm>
          <a:prstGeom prst="line">
            <a:avLst/>
          </a:prstGeom>
          <a:ln w="12700" cap="flat" cmpd="sng">
            <a:solidFill>
              <a:srgbClr val="FF0000"/>
            </a:solidFill>
            <a:prstDash val="solid"/>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Moments of Two Dimensional Functions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31</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3" name="Rectangle 3"/>
          <p:cNvSpPr>
            <a:spLocks noGrp="1"/>
          </p:cNvSpPr>
          <p:nvPr>
            <p:ph idx="1"/>
            <p:custDataLst>
              <p:tags r:id="rId2"/>
            </p:custDataLst>
          </p:nvPr>
        </p:nvSpPr>
        <p:spPr>
          <a:xfrm>
            <a:off x="633914" y="1343332"/>
            <a:ext cx="10801002" cy="4403725"/>
          </a:xfrm>
        </p:spPr>
        <p:txBody>
          <a:bodyPr vert="horz" wrap="square" lIns="91440" tIns="45720" rIns="91440" bIns="45720" anchor="t" anchorCtr="0">
            <a:normAutofit/>
          </a:bodyPr>
          <a:lstStyle/>
          <a:p>
            <a:pPr marL="361950" indent="-361950" algn="just" eaLnBrk="1" hangingPunct="1">
              <a:lnSpc>
                <a:spcPct val="150000"/>
              </a:lnSpc>
              <a:buClr>
                <a:srgbClr val="FF0000"/>
              </a:buClr>
              <a:buFont typeface="Wingdings" panose="05000000000000000000" pitchFamily="2" charset="2"/>
              <a:buChar char="n"/>
            </a:pPr>
            <a:r>
              <a:rPr lang="en-US" altLang="zh-CN" sz="2800" dirty="0">
                <a:latin typeface="Times New Roman" panose="02020603050405020304" pitchFamily="18" charset="0"/>
                <a:ea typeface="宋体" pitchFamily="2" charset="-122"/>
              </a:rPr>
              <a:t>Moments can be used to represent the geometrical characters in image. It is also called </a:t>
            </a:r>
            <a:r>
              <a:rPr lang="en-US" altLang="zh-CN" sz="2800" dirty="0">
                <a:solidFill>
                  <a:srgbClr val="FF0000"/>
                </a:solidFill>
                <a:latin typeface="Times New Roman" panose="02020603050405020304" pitchFamily="18" charset="0"/>
                <a:ea typeface="宋体" pitchFamily="2" charset="-122"/>
              </a:rPr>
              <a:t>moment invariants</a:t>
            </a:r>
            <a:r>
              <a:rPr lang="en-US" altLang="zh-CN" sz="2800" dirty="0">
                <a:latin typeface="Times New Roman" panose="02020603050405020304" pitchFamily="18" charset="0"/>
                <a:ea typeface="宋体" pitchFamily="2" charset="-122"/>
              </a:rPr>
              <a:t>, because it is insensitive to </a:t>
            </a:r>
            <a:r>
              <a:rPr lang="en-US" altLang="zh-CN" sz="2800" dirty="0">
                <a:solidFill>
                  <a:srgbClr val="FF0000"/>
                </a:solidFill>
                <a:latin typeface="Times New Roman" panose="02020603050405020304" pitchFamily="18" charset="0"/>
                <a:ea typeface="宋体" pitchFamily="2" charset="-122"/>
              </a:rPr>
              <a:t>rotation</a:t>
            </a:r>
            <a:r>
              <a:rPr lang="en-US" altLang="zh-CN" sz="2800" dirty="0">
                <a:latin typeface="Times New Roman" panose="02020603050405020304" pitchFamily="18" charset="0"/>
                <a:ea typeface="宋体" pitchFamily="2" charset="-122"/>
              </a:rPr>
              <a:t>, </a:t>
            </a:r>
            <a:r>
              <a:rPr lang="en-US" altLang="zh-CN" sz="2800" dirty="0">
                <a:solidFill>
                  <a:srgbClr val="FF0000"/>
                </a:solidFill>
                <a:latin typeface="Times New Roman" panose="02020603050405020304" pitchFamily="18" charset="0"/>
                <a:ea typeface="宋体" pitchFamily="2" charset="-122"/>
              </a:rPr>
              <a:t>translation</a:t>
            </a:r>
            <a:r>
              <a:rPr lang="en-US" altLang="zh-CN" sz="2800" dirty="0">
                <a:latin typeface="Times New Roman" panose="02020603050405020304" pitchFamily="18" charset="0"/>
                <a:ea typeface="宋体" pitchFamily="2" charset="-122"/>
              </a:rPr>
              <a:t>, and </a:t>
            </a:r>
            <a:r>
              <a:rPr lang="en-US" altLang="zh-CN" sz="2800" dirty="0">
                <a:solidFill>
                  <a:srgbClr val="FF0000"/>
                </a:solidFill>
                <a:latin typeface="Times New Roman" panose="02020603050405020304" pitchFamily="18" charset="0"/>
                <a:ea typeface="宋体" pitchFamily="2" charset="-122"/>
              </a:rPr>
              <a:t>scale</a:t>
            </a:r>
            <a:r>
              <a:rPr lang="en-US" altLang="zh-CN" sz="2800" dirty="0">
                <a:latin typeface="Times New Roman" panose="02020603050405020304" pitchFamily="18" charset="0"/>
                <a:ea typeface="宋体" pitchFamily="2" charset="-122"/>
              </a:rPr>
              <a:t>.</a:t>
            </a:r>
          </a:p>
          <a:p>
            <a:pPr marL="361950" indent="-361950" algn="just" eaLnBrk="1" hangingPunct="1">
              <a:lnSpc>
                <a:spcPct val="150000"/>
              </a:lnSpc>
              <a:buClr>
                <a:srgbClr val="FF0000"/>
              </a:buClr>
              <a:buFont typeface="Wingdings" panose="05000000000000000000" pitchFamily="2" charset="2"/>
              <a:buChar char="n"/>
            </a:pPr>
            <a:endParaRPr lang="en-US" altLang="zh-CN" sz="2800" dirty="0">
              <a:latin typeface="Times New Roman" panose="02020603050405020304" pitchFamily="18" charset="0"/>
              <a:ea typeface="宋体" pitchFamily="2" charset="-122"/>
            </a:endParaRPr>
          </a:p>
          <a:p>
            <a:pPr marL="361950" indent="-361950" algn="just" eaLnBrk="1" hangingPunct="1">
              <a:lnSpc>
                <a:spcPct val="150000"/>
              </a:lnSpc>
              <a:buClr>
                <a:srgbClr val="FF0000"/>
              </a:buClr>
              <a:buFont typeface="Wingdings" panose="05000000000000000000" pitchFamily="2" charset="2"/>
              <a:buChar char="n"/>
            </a:pPr>
            <a:r>
              <a:rPr lang="en-US" altLang="zh-CN" sz="2800" dirty="0">
                <a:latin typeface="Times New Roman" panose="02020603050405020304" pitchFamily="18" charset="0"/>
                <a:ea typeface="宋体" pitchFamily="2" charset="-122"/>
              </a:rPr>
              <a:t>Moment invariants (proposed by Hu in 1965 in paper: </a:t>
            </a:r>
            <a:r>
              <a:rPr lang="en-US" altLang="zh-CN" sz="2800" dirty="0">
                <a:solidFill>
                  <a:srgbClr val="FF0000"/>
                </a:solidFill>
                <a:latin typeface="Times New Roman" panose="02020603050405020304" pitchFamily="18" charset="0"/>
                <a:ea typeface="宋体" pitchFamily="2" charset="-122"/>
              </a:rPr>
              <a:t>Visual pattern recognition by moment invariants.</a:t>
            </a:r>
            <a:endParaRPr lang="zh-CN" altLang="en-US" sz="2800" dirty="0">
              <a:solidFill>
                <a:srgbClr val="FF0000"/>
              </a:solidFill>
              <a:latin typeface="Times New Roman" panose="02020603050405020304" pitchFamily="18" charset="0"/>
              <a:ea typeface="宋体" pitchFamily="2" charset="-122"/>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Moments of Two Dimensional Functions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32</a:t>
            </a:fld>
            <a:endParaRPr lang="en-US" altLang="zh-CN"/>
          </a:p>
        </p:txBody>
      </p:sp>
      <p:pic>
        <p:nvPicPr>
          <p:cNvPr id="41986" name="Picture 4"/>
          <p:cNvPicPr>
            <a:picLocks noChangeAspect="1"/>
          </p:cNvPicPr>
          <p:nvPr>
            <p:custDataLst>
              <p:tags r:id="rId1"/>
            </p:custDataLst>
          </p:nvPr>
        </p:nvPicPr>
        <p:blipFill>
          <a:blip r:embed="rId7"/>
          <a:stretch>
            <a:fillRect/>
          </a:stretch>
        </p:blipFill>
        <p:spPr>
          <a:xfrm>
            <a:off x="925931" y="1668621"/>
            <a:ext cx="5441950" cy="4457700"/>
          </a:xfrm>
          <a:prstGeom prst="rect">
            <a:avLst/>
          </a:prstGeom>
          <a:noFill/>
          <a:ln w="12700">
            <a:noFill/>
          </a:ln>
        </p:spPr>
      </p:pic>
      <p:sp>
        <p:nvSpPr>
          <p:cNvPr id="41987" name="Text Box 5"/>
          <p:cNvSpPr txBox="1"/>
          <p:nvPr>
            <p:custDataLst>
              <p:tags r:id="rId2"/>
            </p:custDataLst>
          </p:nvPr>
        </p:nvSpPr>
        <p:spPr>
          <a:xfrm>
            <a:off x="7673222" y="2198709"/>
            <a:ext cx="2836863" cy="457200"/>
          </a:xfrm>
          <a:prstGeom prst="rect">
            <a:avLst/>
          </a:prstGeom>
          <a:noFill/>
          <a:ln w="12700">
            <a:noFill/>
          </a:ln>
        </p:spPr>
        <p:txBody>
          <a:bodyPr wrap="none" anchor="t" anchorCtr="0">
            <a:spAutoFit/>
          </a:bodyPr>
          <a:lstStyle/>
          <a:p>
            <a:r>
              <a:rPr lang="en-US" altLang="zh-CN" sz="2400" dirty="0">
                <a:solidFill>
                  <a:srgbClr val="FF0000"/>
                </a:solidFill>
                <a:latin typeface="Arial" panose="020B0604020202020204" pitchFamily="34" charset="0"/>
                <a:ea typeface="宋体" pitchFamily="2" charset="-122"/>
              </a:rPr>
              <a:t>p+q order moments</a:t>
            </a:r>
          </a:p>
        </p:txBody>
      </p:sp>
      <p:pic>
        <p:nvPicPr>
          <p:cNvPr id="41988" name="图片 1"/>
          <p:cNvPicPr>
            <a:picLocks noChangeAspect="1"/>
          </p:cNvPicPr>
          <p:nvPr>
            <p:custDataLst>
              <p:tags r:id="rId3"/>
            </p:custDataLst>
          </p:nvPr>
        </p:nvPicPr>
        <p:blipFill>
          <a:blip r:embed="rId8"/>
          <a:stretch>
            <a:fillRect/>
          </a:stretch>
        </p:blipFill>
        <p:spPr>
          <a:xfrm>
            <a:off x="8216026" y="3590609"/>
            <a:ext cx="2736850" cy="1765300"/>
          </a:xfrm>
          <a:prstGeom prst="rect">
            <a:avLst/>
          </a:prstGeom>
          <a:noFill/>
          <a:ln w="9525" cap="flat" cmpd="sng">
            <a:solidFill>
              <a:srgbClr val="FF3300"/>
            </a:solidFill>
            <a:prstDash val="solid"/>
            <a:miter/>
            <a:headEnd type="none" w="med" len="med"/>
            <a:tailEnd type="none" w="med" len="med"/>
          </a:ln>
        </p:spPr>
      </p:pic>
      <p:sp>
        <p:nvSpPr>
          <p:cNvPr id="41989" name="下箭头 2"/>
          <p:cNvSpPr/>
          <p:nvPr>
            <p:custDataLst>
              <p:tags r:id="rId4"/>
            </p:custDataLst>
          </p:nvPr>
        </p:nvSpPr>
        <p:spPr>
          <a:xfrm rot="5400000">
            <a:off x="6950550" y="4084842"/>
            <a:ext cx="304800" cy="776835"/>
          </a:xfrm>
          <a:prstGeom prst="downArrow">
            <a:avLst>
              <a:gd name="adj1" fmla="val 50000"/>
              <a:gd name="adj2" fmla="val 49931"/>
            </a:avLst>
          </a:prstGeom>
          <a:solidFill>
            <a:schemeClr val="accent1"/>
          </a:solidFill>
          <a:ln w="12700" cap="flat" cmpd="sng">
            <a:solidFill>
              <a:schemeClr val="tx1"/>
            </a:solidFill>
            <a:prstDash val="solid"/>
            <a:round/>
            <a:headEnd type="none" w="med" len="med"/>
            <a:tailEnd type="none" w="med" len="med"/>
          </a:ln>
        </p:spPr>
        <p:txBody>
          <a:bodyPr wrap="none" anchor="t" anchorCtr="0"/>
          <a:lstStyle/>
          <a:p>
            <a:endParaRPr lang="zh-CN" altLang="en-US" dirty="0">
              <a:latin typeface="Arial" panose="020B0604020202020204" pitchFamily="34"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Moments of Two Dimensional Functions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33</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43010" name="Picture 4"/>
          <p:cNvPicPr>
            <a:picLocks noChangeAspect="1"/>
          </p:cNvPicPr>
          <p:nvPr>
            <p:custDataLst>
              <p:tags r:id="rId2"/>
            </p:custDataLst>
          </p:nvPr>
        </p:nvPicPr>
        <p:blipFill>
          <a:blip r:embed="rId5"/>
          <a:stretch>
            <a:fillRect/>
          </a:stretch>
        </p:blipFill>
        <p:spPr>
          <a:xfrm>
            <a:off x="1537970" y="1174750"/>
            <a:ext cx="5875655" cy="5546725"/>
          </a:xfrm>
          <a:prstGeom prst="rect">
            <a:avLst/>
          </a:prstGeom>
          <a:noFill/>
          <a:ln w="12700">
            <a:noFill/>
          </a:ln>
        </p:spPr>
      </p:pic>
      <p:pic>
        <p:nvPicPr>
          <p:cNvPr id="3" name="图片 2"/>
          <p:cNvPicPr>
            <a:picLocks noChangeAspect="1"/>
          </p:cNvPicPr>
          <p:nvPr/>
        </p:nvPicPr>
        <p:blipFill rotWithShape="1">
          <a:blip r:embed="rId6"/>
          <a:srcRect l="25904" t="50862" r="17394" b="29769"/>
          <a:stretch/>
        </p:blipFill>
        <p:spPr>
          <a:xfrm>
            <a:off x="8277669" y="3074310"/>
            <a:ext cx="2943849" cy="823161"/>
          </a:xfrm>
          <a:prstGeom prst="rect">
            <a:avLst/>
          </a:prstGeom>
          <a:ln>
            <a:solidFill>
              <a:srgbClr val="FF0000"/>
            </a:solidFill>
          </a:ln>
        </p:spPr>
      </p:pic>
      <p:pic>
        <p:nvPicPr>
          <p:cNvPr id="4" name="图片 3"/>
          <p:cNvPicPr>
            <a:picLocks noChangeAspect="1"/>
          </p:cNvPicPr>
          <p:nvPr/>
        </p:nvPicPr>
        <p:blipFill rotWithShape="1">
          <a:blip r:embed="rId6"/>
          <a:srcRect l="8839" t="80572" r="8659"/>
          <a:stretch/>
        </p:blipFill>
        <p:spPr>
          <a:xfrm>
            <a:off x="7651699" y="1814168"/>
            <a:ext cx="4075759" cy="785677"/>
          </a:xfrm>
          <a:prstGeom prst="rect">
            <a:avLst/>
          </a:prstGeom>
          <a:ln>
            <a:solidFill>
              <a:srgbClr val="FF0000"/>
            </a:solidFill>
          </a:ln>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Moments of Two Dimensional Functions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34</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44034" name="图片 2"/>
          <p:cNvPicPr>
            <a:picLocks noChangeAspect="1"/>
          </p:cNvPicPr>
          <p:nvPr>
            <p:custDataLst>
              <p:tags r:id="rId2"/>
            </p:custDataLst>
          </p:nvPr>
        </p:nvPicPr>
        <p:blipFill>
          <a:blip r:embed="rId6"/>
          <a:stretch>
            <a:fillRect/>
          </a:stretch>
        </p:blipFill>
        <p:spPr>
          <a:xfrm>
            <a:off x="4726238" y="1760696"/>
            <a:ext cx="4170680" cy="4273550"/>
          </a:xfrm>
          <a:prstGeom prst="rect">
            <a:avLst/>
          </a:prstGeom>
          <a:noFill/>
          <a:ln w="9525">
            <a:noFill/>
          </a:ln>
        </p:spPr>
      </p:pic>
      <p:sp>
        <p:nvSpPr>
          <p:cNvPr id="44035" name="文本框 3"/>
          <p:cNvSpPr txBox="1"/>
          <p:nvPr>
            <p:custDataLst>
              <p:tags r:id="rId3"/>
            </p:custDataLst>
          </p:nvPr>
        </p:nvSpPr>
        <p:spPr>
          <a:xfrm>
            <a:off x="1572260" y="3400743"/>
            <a:ext cx="2840038" cy="831850"/>
          </a:xfrm>
          <a:prstGeom prst="rect">
            <a:avLst/>
          </a:prstGeom>
          <a:noFill/>
          <a:ln w="9525">
            <a:noFill/>
          </a:ln>
        </p:spPr>
        <p:txBody>
          <a:bodyPr anchor="t" anchorCtr="0">
            <a:spAutoFit/>
          </a:bodyPr>
          <a:lstStyle/>
          <a:p>
            <a:pPr eaLnBrk="0" hangingPunct="0"/>
            <a:r>
              <a:rPr lang="en-US" altLang="zh-CN" sz="2400" dirty="0">
                <a:latin typeface="Arial" panose="020B0604020202020204" pitchFamily="34" charset="0"/>
              </a:rPr>
              <a:t>Three order central moments:</a:t>
            </a:r>
            <a:endParaRPr lang="zh-CN" altLang="en-US" sz="2400" dirty="0">
              <a:latin typeface="Arial" panose="020B0604020202020204" pitchFamily="34" charset="0"/>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Moments of Two Dimensional Functions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35</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mc:AlternateContent xmlns:mc="http://schemas.openxmlformats.org/markup-compatibility/2006" xmlns:a14="http://schemas.microsoft.com/office/drawing/2010/main">
        <mc:Choice Requires="a14">
          <p:sp>
            <p:nvSpPr>
              <p:cNvPr id="60418" name="Text Box 6"/>
              <p:cNvSpPr txBox="1"/>
              <p:nvPr>
                <p:custDataLst>
                  <p:tags r:id="rId2"/>
                </p:custDataLst>
              </p:nvPr>
            </p:nvSpPr>
            <p:spPr>
              <a:xfrm>
                <a:off x="918210" y="1377950"/>
                <a:ext cx="9910445" cy="4978400"/>
              </a:xfrm>
              <a:prstGeom prst="rect">
                <a:avLst/>
              </a:prstGeom>
              <a:noFill/>
              <a:ln w="12700">
                <a:noFill/>
              </a:ln>
            </p:spPr>
            <p:txBody>
              <a:bodyPr wrap="square" anchor="t" anchorCtr="0">
                <a:spAutoFit/>
              </a:bodyPr>
              <a:lstStyle/>
              <a:p>
                <a:pPr algn="just">
                  <a:lnSpc>
                    <a:spcPct val="150000"/>
                  </a:lnSpc>
                </a:pPr>
                <a:r>
                  <a:rPr lang="en-US" altLang="zh-CN" sz="2400" dirty="0">
                    <a:latin typeface="Arial" panose="020B0604020202020204" pitchFamily="34" charset="0"/>
                    <a:ea typeface="宋体" pitchFamily="2" charset="-122"/>
                  </a:rPr>
                  <a:t>Moments:</a:t>
                </a:r>
              </a:p>
              <a:p>
                <a:pPr algn="just">
                  <a:lnSpc>
                    <a:spcPct val="150000"/>
                  </a:lnSpc>
                </a:pPr>
                <a:r>
                  <a:rPr lang="en-US" altLang="zh-CN" sz="2400" dirty="0">
                    <a:latin typeface="Arial" panose="020B0604020202020204" pitchFamily="34" charset="0"/>
                    <a:ea typeface="宋体" pitchFamily="2" charset="-122"/>
                  </a:rPr>
                  <a:t>     2nd ordens centrale momenter p+q=2</a:t>
                </a:r>
              </a:p>
              <a:p>
                <a:pPr algn="just">
                  <a:lnSpc>
                    <a:spcPct val="150000"/>
                  </a:lnSpc>
                </a:pPr>
                <a:r>
                  <a:rPr lang="en-US" altLang="zh-CN" sz="2400" dirty="0">
                    <a:latin typeface="Cambria Math" panose="02040503050406030204" charset="0"/>
                    <a:ea typeface="宋体" pitchFamily="2" charset="-122"/>
                    <a:cs typeface="Cambria Math" panose="02040503050406030204" charset="0"/>
                  </a:rPr>
                  <a:t>       </a:t>
                </a:r>
                <a14:m>
                  <m:oMath xmlns:m="http://schemas.openxmlformats.org/officeDocument/2006/math">
                    <m:sSub>
                      <m:sSubPr>
                        <m:ctrlPr>
                          <a:rPr lang="en-US" altLang="zh-CN" sz="2400" i="1" dirty="0">
                            <a:latin typeface="Cambria Math" panose="02040503050406030204" pitchFamily="18" charset="0"/>
                            <a:ea typeface="宋体" pitchFamily="2" charset="-122"/>
                            <a:cs typeface="Cambria Math" panose="02040503050406030204" charset="0"/>
                          </a:rPr>
                        </m:ctrlPr>
                      </m:sSubPr>
                      <m:e>
                        <m:r>
                          <a:rPr lang="en-US" altLang="zh-CN" sz="2400" i="1" dirty="0">
                            <a:latin typeface="Cambria Math" panose="02040503050406030204" charset="0"/>
                            <a:ea typeface="宋体" pitchFamily="2" charset="-122"/>
                            <a:cs typeface="Cambria Math" panose="02040503050406030204" charset="0"/>
                          </a:rPr>
                          <m:t>𝜇</m:t>
                        </m:r>
                      </m:e>
                      <m:sub>
                        <m:r>
                          <a:rPr lang="en-US" altLang="zh-CN" sz="2400" i="1" dirty="0">
                            <a:latin typeface="Cambria Math" panose="02040503050406030204" charset="0"/>
                            <a:ea typeface="宋体" pitchFamily="2" charset="-122"/>
                            <a:cs typeface="Cambria Math" panose="02040503050406030204" charset="0"/>
                          </a:rPr>
                          <m:t>11</m:t>
                        </m:r>
                      </m:sub>
                    </m:sSub>
                    <m:r>
                      <a:rPr lang="en-US" altLang="zh-CN" sz="2400" i="1" dirty="0">
                        <a:latin typeface="Cambria Math" panose="02040503050406030204" charset="0"/>
                        <a:ea typeface="宋体" pitchFamily="2" charset="-122"/>
                        <a:cs typeface="Cambria Math" panose="02040503050406030204" charset="0"/>
                      </a:rPr>
                      <m:t>,</m:t>
                    </m:r>
                    <m:sSub>
                      <m:sSubPr>
                        <m:ctrlPr>
                          <a:rPr lang="en-US" altLang="zh-CN" sz="2400" i="1" dirty="0">
                            <a:latin typeface="Cambria Math" panose="02040503050406030204" pitchFamily="18" charset="0"/>
                            <a:ea typeface="宋体" pitchFamily="2" charset="-122"/>
                            <a:cs typeface="Cambria Math" panose="02040503050406030204" charset="0"/>
                          </a:rPr>
                        </m:ctrlPr>
                      </m:sSubPr>
                      <m:e>
                        <m:r>
                          <a:rPr lang="en-US" altLang="zh-CN" sz="2400" i="1" dirty="0">
                            <a:latin typeface="Cambria Math" panose="02040503050406030204" charset="0"/>
                            <a:ea typeface="宋体" pitchFamily="2" charset="-122"/>
                            <a:cs typeface="Cambria Math" panose="02040503050406030204" charset="0"/>
                          </a:rPr>
                          <m:t>𝜇</m:t>
                        </m:r>
                      </m:e>
                      <m:sub>
                        <m:r>
                          <a:rPr lang="en-US" altLang="zh-CN" sz="2400" i="1" dirty="0">
                            <a:latin typeface="Cambria Math" panose="02040503050406030204" charset="0"/>
                            <a:ea typeface="宋体" pitchFamily="2" charset="-122"/>
                            <a:cs typeface="Cambria Math" panose="02040503050406030204" charset="0"/>
                          </a:rPr>
                          <m:t>20</m:t>
                        </m:r>
                      </m:sub>
                    </m:sSub>
                    <m:r>
                      <a:rPr lang="en-US" altLang="zh-CN" sz="2400" i="1" dirty="0">
                        <a:latin typeface="Cambria Math" panose="02040503050406030204" charset="0"/>
                        <a:ea typeface="宋体" pitchFamily="2" charset="-122"/>
                        <a:cs typeface="Cambria Math" panose="02040503050406030204" charset="0"/>
                      </a:rPr>
                      <m:t>,</m:t>
                    </m:r>
                    <m:sSub>
                      <m:sSubPr>
                        <m:ctrlPr>
                          <a:rPr lang="en-US" altLang="zh-CN" sz="2400" i="1" dirty="0">
                            <a:latin typeface="Cambria Math" panose="02040503050406030204" pitchFamily="18" charset="0"/>
                            <a:ea typeface="宋体" pitchFamily="2" charset="-122"/>
                            <a:cs typeface="Cambria Math" panose="02040503050406030204" charset="0"/>
                          </a:rPr>
                        </m:ctrlPr>
                      </m:sSubPr>
                      <m:e>
                        <m:r>
                          <a:rPr lang="en-US" altLang="zh-CN" sz="2400" i="1" dirty="0">
                            <a:latin typeface="Cambria Math" panose="02040503050406030204" charset="0"/>
                            <a:ea typeface="宋体" pitchFamily="2" charset="-122"/>
                            <a:cs typeface="Cambria Math" panose="02040503050406030204" charset="0"/>
                          </a:rPr>
                          <m:t>𝜇</m:t>
                        </m:r>
                      </m:e>
                      <m:sub>
                        <m:r>
                          <a:rPr lang="en-US" altLang="zh-CN" sz="2400" i="1" dirty="0">
                            <a:latin typeface="Cambria Math" panose="02040503050406030204" charset="0"/>
                            <a:ea typeface="宋体" pitchFamily="2" charset="-122"/>
                            <a:cs typeface="Cambria Math" panose="02040503050406030204" charset="0"/>
                          </a:rPr>
                          <m:t>02</m:t>
                        </m:r>
                      </m:sub>
                    </m:sSub>
                  </m:oMath>
                </a14:m>
                <a:r>
                  <a:rPr lang="en-US" altLang="zh-CN" sz="2400" dirty="0">
                    <a:latin typeface="Arial" panose="020B0604020202020204" pitchFamily="34" charset="0"/>
                    <a:ea typeface="宋体" pitchFamily="2" charset="-122"/>
                  </a:rPr>
                  <a:t> </a:t>
                </a:r>
              </a:p>
              <a:p>
                <a:pPr algn="just">
                  <a:lnSpc>
                    <a:spcPct val="150000"/>
                  </a:lnSpc>
                </a:pPr>
                <a:r>
                  <a:rPr lang="en-US" altLang="zh-CN" sz="2400" dirty="0">
                    <a:latin typeface="Arial" panose="020B0604020202020204" pitchFamily="34" charset="0"/>
                    <a:ea typeface="宋体" pitchFamily="2" charset="-122"/>
                  </a:rPr>
                  <a:t>     3rd ordens centrale momenter p+q = 3</a:t>
                </a:r>
              </a:p>
              <a:p>
                <a:pPr algn="just">
                  <a:lnSpc>
                    <a:spcPct val="150000"/>
                  </a:lnSpc>
                </a:pPr>
                <a:r>
                  <a:rPr lang="en-US" altLang="zh-CN" sz="2400" dirty="0">
                    <a:latin typeface="Arial" panose="020B0604020202020204" pitchFamily="34" charset="0"/>
                    <a:ea typeface="宋体" pitchFamily="2" charset="-122"/>
                  </a:rPr>
                  <a:t>      </a:t>
                </a:r>
                <a14:m>
                  <m:oMath xmlns:m="http://schemas.openxmlformats.org/officeDocument/2006/math">
                    <m:sSub>
                      <m:sSubPr>
                        <m:ctrlPr>
                          <a:rPr lang="en-US" altLang="zh-CN" sz="2400" i="1" dirty="0">
                            <a:latin typeface="Cambria Math" panose="02040503050406030204" pitchFamily="18" charset="0"/>
                            <a:ea typeface="宋体" pitchFamily="2" charset="-122"/>
                            <a:cs typeface="Cambria Math" panose="02040503050406030204" charset="0"/>
                          </a:rPr>
                        </m:ctrlPr>
                      </m:sSubPr>
                      <m:e>
                        <m:r>
                          <a:rPr lang="en-US" altLang="zh-CN" sz="2400" i="1" dirty="0">
                            <a:latin typeface="Cambria Math" panose="02040503050406030204" charset="0"/>
                            <a:ea typeface="宋体" pitchFamily="2" charset="-122"/>
                            <a:cs typeface="Cambria Math" panose="02040503050406030204" charset="0"/>
                          </a:rPr>
                          <m:t>𝜇</m:t>
                        </m:r>
                      </m:e>
                      <m:sub>
                        <m:r>
                          <a:rPr lang="en-US" altLang="zh-CN" sz="2400" i="1" dirty="0">
                            <a:latin typeface="Cambria Math" panose="02040503050406030204" charset="0"/>
                            <a:ea typeface="宋体" pitchFamily="2" charset="-122"/>
                            <a:cs typeface="Cambria Math" panose="02040503050406030204" charset="0"/>
                          </a:rPr>
                          <m:t>21</m:t>
                        </m:r>
                      </m:sub>
                    </m:sSub>
                    <m:r>
                      <a:rPr lang="en-US" altLang="zh-CN" sz="2400" i="1" dirty="0">
                        <a:latin typeface="Cambria Math" panose="02040503050406030204" charset="0"/>
                        <a:ea typeface="宋体" pitchFamily="2" charset="-122"/>
                        <a:cs typeface="Cambria Math" panose="02040503050406030204" charset="0"/>
                      </a:rPr>
                      <m:t>,</m:t>
                    </m:r>
                    <m:sSub>
                      <m:sSubPr>
                        <m:ctrlPr>
                          <a:rPr lang="en-US" altLang="zh-CN" sz="2400" i="1" dirty="0">
                            <a:latin typeface="Cambria Math" panose="02040503050406030204" pitchFamily="18" charset="0"/>
                            <a:ea typeface="宋体" pitchFamily="2" charset="-122"/>
                            <a:cs typeface="Cambria Math" panose="02040503050406030204" charset="0"/>
                          </a:rPr>
                        </m:ctrlPr>
                      </m:sSubPr>
                      <m:e>
                        <m:r>
                          <a:rPr lang="en-US" altLang="zh-CN" sz="2400" i="1" dirty="0">
                            <a:latin typeface="Cambria Math" panose="02040503050406030204" charset="0"/>
                            <a:ea typeface="宋体" pitchFamily="2" charset="-122"/>
                            <a:cs typeface="Cambria Math" panose="02040503050406030204" charset="0"/>
                          </a:rPr>
                          <m:t>𝜇</m:t>
                        </m:r>
                      </m:e>
                      <m:sub>
                        <m:r>
                          <a:rPr lang="en-US" altLang="zh-CN" sz="2400" i="1" dirty="0">
                            <a:latin typeface="Cambria Math" panose="02040503050406030204" charset="0"/>
                            <a:ea typeface="宋体" pitchFamily="2" charset="-122"/>
                            <a:cs typeface="Cambria Math" panose="02040503050406030204" charset="0"/>
                          </a:rPr>
                          <m:t>12</m:t>
                        </m:r>
                      </m:sub>
                    </m:sSub>
                    <m:r>
                      <a:rPr lang="en-US" altLang="zh-CN" sz="2400" i="1" dirty="0">
                        <a:latin typeface="Cambria Math" panose="02040503050406030204" charset="0"/>
                        <a:ea typeface="宋体" pitchFamily="2" charset="-122"/>
                        <a:cs typeface="Cambria Math" panose="02040503050406030204" charset="0"/>
                      </a:rPr>
                      <m:t>,</m:t>
                    </m:r>
                    <m:sSub>
                      <m:sSubPr>
                        <m:ctrlPr>
                          <a:rPr lang="en-US" altLang="zh-CN" sz="2400" i="1" dirty="0">
                            <a:latin typeface="Cambria Math" panose="02040503050406030204" pitchFamily="18" charset="0"/>
                            <a:ea typeface="宋体" pitchFamily="2" charset="-122"/>
                            <a:cs typeface="Cambria Math" panose="02040503050406030204" charset="0"/>
                          </a:rPr>
                        </m:ctrlPr>
                      </m:sSubPr>
                      <m:e>
                        <m:r>
                          <a:rPr lang="en-US" altLang="zh-CN" sz="2400" i="1" dirty="0">
                            <a:latin typeface="Cambria Math" panose="02040503050406030204" charset="0"/>
                            <a:ea typeface="宋体" pitchFamily="2" charset="-122"/>
                            <a:cs typeface="Cambria Math" panose="02040503050406030204" charset="0"/>
                          </a:rPr>
                          <m:t>𝜇</m:t>
                        </m:r>
                      </m:e>
                      <m:sub>
                        <m:r>
                          <a:rPr lang="en-US" altLang="zh-CN" sz="2400" i="1" dirty="0">
                            <a:latin typeface="Cambria Math" panose="02040503050406030204" charset="0"/>
                            <a:ea typeface="宋体" pitchFamily="2" charset="-122"/>
                            <a:cs typeface="Cambria Math" panose="02040503050406030204" charset="0"/>
                          </a:rPr>
                          <m:t>30, </m:t>
                        </m:r>
                      </m:sub>
                    </m:sSub>
                    <m:sSub>
                      <m:sSubPr>
                        <m:ctrlPr>
                          <a:rPr lang="en-US" altLang="zh-CN" sz="2400" i="1" dirty="0">
                            <a:latin typeface="Cambria Math" panose="02040503050406030204" pitchFamily="18" charset="0"/>
                            <a:ea typeface="宋体" pitchFamily="2" charset="-122"/>
                            <a:cs typeface="Cambria Math" panose="02040503050406030204" charset="0"/>
                          </a:rPr>
                        </m:ctrlPr>
                      </m:sSubPr>
                      <m:e>
                        <m:r>
                          <a:rPr lang="en-US" altLang="zh-CN" sz="2400" i="1" dirty="0">
                            <a:latin typeface="Cambria Math" panose="02040503050406030204" charset="0"/>
                            <a:ea typeface="宋体" pitchFamily="2" charset="-122"/>
                            <a:cs typeface="Cambria Math" panose="02040503050406030204" charset="0"/>
                          </a:rPr>
                          <m:t>𝜇</m:t>
                        </m:r>
                      </m:e>
                      <m:sub>
                        <m:r>
                          <a:rPr lang="en-US" altLang="zh-CN" sz="2400" i="1" dirty="0">
                            <a:latin typeface="Cambria Math" panose="02040503050406030204" charset="0"/>
                            <a:ea typeface="宋体" pitchFamily="2" charset="-122"/>
                            <a:cs typeface="Cambria Math" panose="02040503050406030204" charset="0"/>
                          </a:rPr>
                          <m:t>03 </m:t>
                        </m:r>
                      </m:sub>
                    </m:sSub>
                  </m:oMath>
                </a14:m>
                <a:endParaRPr lang="en-US" altLang="zh-CN" sz="2400" i="1" dirty="0">
                  <a:latin typeface="Cambria Math" panose="02040503050406030204" charset="0"/>
                  <a:ea typeface="宋体" pitchFamily="2" charset="-122"/>
                  <a:cs typeface="Cambria Math" panose="02040503050406030204" charset="0"/>
                </a:endParaRPr>
              </a:p>
              <a:p>
                <a:pPr algn="just">
                  <a:lnSpc>
                    <a:spcPct val="150000"/>
                  </a:lnSpc>
                </a:pPr>
                <a:r>
                  <a:rPr lang="en-US" altLang="zh-CN" sz="2400" dirty="0">
                    <a:latin typeface="Arial" panose="020B0604020202020204" pitchFamily="34" charset="0"/>
                    <a:ea typeface="宋体" pitchFamily="2" charset="-122"/>
                  </a:rPr>
                  <a:t>     Normalized central momens</a:t>
                </a:r>
              </a:p>
              <a:p>
                <a:pPr algn="just">
                  <a:lnSpc>
                    <a:spcPct val="150000"/>
                  </a:lnSpc>
                </a:pPr>
                <a:r>
                  <a:rPr lang="en-US" altLang="zh-CN" sz="2400" dirty="0">
                    <a:latin typeface="Arial" panose="020B0604020202020204" pitchFamily="34" charset="0"/>
                    <a:ea typeface="宋体" pitchFamily="2" charset="-122"/>
                  </a:rPr>
                  <a:t>       </a:t>
                </a:r>
                <a14:m>
                  <m:oMath xmlns:m="http://schemas.openxmlformats.org/officeDocument/2006/math">
                    <m:sSub>
                      <m:sSubPr>
                        <m:ctrlPr>
                          <a:rPr lang="en-US" altLang="zh-CN" sz="2400" i="1" dirty="0">
                            <a:latin typeface="Cambria Math" panose="02040503050406030204" pitchFamily="18" charset="0"/>
                            <a:ea typeface="宋体" pitchFamily="2" charset="-122"/>
                            <a:cs typeface="Cambria Math" panose="02040503050406030204" charset="0"/>
                          </a:rPr>
                        </m:ctrlPr>
                      </m:sSubPr>
                      <m:e>
                        <m:r>
                          <a:rPr lang="en-US" altLang="zh-CN" sz="2400" i="1" dirty="0">
                            <a:latin typeface="Cambria Math" panose="02040503050406030204" charset="0"/>
                            <a:ea typeface="宋体" pitchFamily="2" charset="-122"/>
                            <a:cs typeface="Cambria Math" panose="02040503050406030204" charset="0"/>
                          </a:rPr>
                          <m:t>𝜂</m:t>
                        </m:r>
                      </m:e>
                      <m:sub>
                        <m:r>
                          <a:rPr lang="en-US" altLang="zh-CN" sz="2400" i="1" dirty="0">
                            <a:latin typeface="Cambria Math" panose="02040503050406030204" charset="0"/>
                            <a:ea typeface="宋体" pitchFamily="2" charset="-122"/>
                            <a:cs typeface="Cambria Math" panose="02040503050406030204" charset="0"/>
                          </a:rPr>
                          <m:t>𝑝𝑞</m:t>
                        </m:r>
                      </m:sub>
                    </m:sSub>
                    <m:r>
                      <a:rPr lang="en-US" altLang="zh-CN" sz="2400" i="1" dirty="0">
                        <a:latin typeface="Cambria Math" panose="02040503050406030204" charset="0"/>
                        <a:ea typeface="宋体" pitchFamily="2" charset="-122"/>
                        <a:cs typeface="Cambria Math" panose="02040503050406030204" charset="0"/>
                      </a:rPr>
                      <m:t>=</m:t>
                    </m:r>
                    <m:f>
                      <m:fPr>
                        <m:ctrlPr>
                          <a:rPr lang="en-US" altLang="zh-CN" sz="2400" i="1" dirty="0">
                            <a:latin typeface="Cambria Math" panose="02040503050406030204" pitchFamily="18" charset="0"/>
                            <a:ea typeface="宋体" pitchFamily="2" charset="-122"/>
                            <a:cs typeface="Cambria Math" panose="02040503050406030204" charset="0"/>
                          </a:rPr>
                        </m:ctrlPr>
                      </m:fPr>
                      <m:num>
                        <m:sSub>
                          <m:sSubPr>
                            <m:ctrlPr>
                              <a:rPr lang="en-US" altLang="zh-CN" sz="2400" i="1" dirty="0">
                                <a:latin typeface="Cambria Math" panose="02040503050406030204" pitchFamily="18" charset="0"/>
                                <a:ea typeface="宋体" pitchFamily="2" charset="-122"/>
                                <a:cs typeface="Cambria Math" panose="02040503050406030204" charset="0"/>
                              </a:rPr>
                            </m:ctrlPr>
                          </m:sSubPr>
                          <m:e>
                            <m:r>
                              <a:rPr lang="en-US" altLang="zh-CN" sz="2400" i="1" dirty="0">
                                <a:latin typeface="Cambria Math" panose="02040503050406030204" charset="0"/>
                                <a:ea typeface="宋体" pitchFamily="2" charset="-122"/>
                                <a:cs typeface="Cambria Math" panose="02040503050406030204" charset="0"/>
                              </a:rPr>
                              <m:t>𝜇</m:t>
                            </m:r>
                          </m:e>
                          <m:sub>
                            <m:r>
                              <a:rPr lang="en-US" altLang="zh-CN" sz="2400" i="1" dirty="0">
                                <a:latin typeface="Cambria Math" panose="02040503050406030204" charset="0"/>
                                <a:ea typeface="宋体" pitchFamily="2" charset="-122"/>
                                <a:cs typeface="Cambria Math" panose="02040503050406030204" charset="0"/>
                              </a:rPr>
                              <m:t>𝑝𝑞</m:t>
                            </m:r>
                          </m:sub>
                        </m:sSub>
                      </m:num>
                      <m:den>
                        <m:sSubSup>
                          <m:sSubSupPr>
                            <m:ctrlPr>
                              <a:rPr lang="en-US" altLang="zh-CN" sz="2400" i="1" dirty="0">
                                <a:latin typeface="Cambria Math" panose="02040503050406030204" pitchFamily="18" charset="0"/>
                                <a:ea typeface="宋体" pitchFamily="2" charset="-122"/>
                                <a:cs typeface="Cambria Math" panose="02040503050406030204" charset="0"/>
                              </a:rPr>
                            </m:ctrlPr>
                          </m:sSubSupPr>
                          <m:e>
                            <m:r>
                              <a:rPr lang="en-US" altLang="zh-CN" sz="2400" i="1" dirty="0">
                                <a:latin typeface="Cambria Math" panose="02040503050406030204" charset="0"/>
                                <a:ea typeface="宋体" pitchFamily="2" charset="-122"/>
                                <a:cs typeface="Cambria Math" panose="02040503050406030204" charset="0"/>
                              </a:rPr>
                              <m:t>𝜇</m:t>
                            </m:r>
                          </m:e>
                          <m:sub>
                            <m:r>
                              <a:rPr lang="en-US" altLang="zh-CN" sz="2400" i="1" dirty="0">
                                <a:latin typeface="Cambria Math" panose="02040503050406030204" charset="0"/>
                                <a:ea typeface="宋体" pitchFamily="2" charset="-122"/>
                                <a:cs typeface="Cambria Math" panose="02040503050406030204" charset="0"/>
                              </a:rPr>
                              <m:t>00</m:t>
                            </m:r>
                          </m:sub>
                          <m:sup>
                            <m:r>
                              <a:rPr lang="en-US" altLang="zh-CN" sz="2400" i="1" dirty="0">
                                <a:latin typeface="Cambria Math" panose="02040503050406030204" charset="0"/>
                                <a:ea typeface="宋体" pitchFamily="2" charset="-122"/>
                                <a:cs typeface="Cambria Math" panose="02040503050406030204" charset="0"/>
                              </a:rPr>
                              <m:t>𝛾</m:t>
                            </m:r>
                          </m:sup>
                        </m:sSubSup>
                      </m:den>
                    </m:f>
                  </m:oMath>
                </a14:m>
                <a:r>
                  <a:rPr lang="en-US" altLang="zh-CN" sz="2400" dirty="0">
                    <a:latin typeface="Arial" panose="020B0604020202020204" pitchFamily="34" charset="0"/>
                    <a:ea typeface="宋体" pitchFamily="2" charset="-122"/>
                  </a:rPr>
                  <a:t> and </a:t>
                </a:r>
                <a14:m>
                  <m:oMath xmlns:m="http://schemas.openxmlformats.org/officeDocument/2006/math">
                    <m:r>
                      <a:rPr lang="en-US" altLang="zh-CN" sz="2400" i="1" dirty="0">
                        <a:latin typeface="Cambria Math" panose="02040503050406030204" charset="0"/>
                        <a:ea typeface="宋体" pitchFamily="2" charset="-122"/>
                        <a:cs typeface="Cambria Math" panose="02040503050406030204" charset="0"/>
                      </a:rPr>
                      <m:t>𝛾</m:t>
                    </m:r>
                    <m:r>
                      <a:rPr lang="en-US" altLang="zh-CN" sz="2400" i="1" dirty="0">
                        <a:latin typeface="Cambria Math" panose="02040503050406030204" charset="0"/>
                        <a:ea typeface="宋体" pitchFamily="2" charset="-122"/>
                        <a:cs typeface="Cambria Math" panose="02040503050406030204" charset="0"/>
                      </a:rPr>
                      <m:t>=</m:t>
                    </m:r>
                    <m:f>
                      <m:fPr>
                        <m:ctrlPr>
                          <a:rPr lang="en-US" altLang="zh-CN" sz="2400" i="1" dirty="0">
                            <a:latin typeface="Cambria Math" panose="02040503050406030204" pitchFamily="18" charset="0"/>
                            <a:ea typeface="宋体" pitchFamily="2" charset="-122"/>
                            <a:cs typeface="Cambria Math" panose="02040503050406030204" charset="0"/>
                          </a:rPr>
                        </m:ctrlPr>
                      </m:fPr>
                      <m:num>
                        <m:r>
                          <a:rPr lang="en-US" altLang="zh-CN" sz="2400" i="1" dirty="0">
                            <a:latin typeface="Cambria Math" panose="02040503050406030204" charset="0"/>
                            <a:ea typeface="宋体" pitchFamily="2" charset="-122"/>
                            <a:cs typeface="Cambria Math" panose="02040503050406030204" charset="0"/>
                          </a:rPr>
                          <m:t>𝑝</m:t>
                        </m:r>
                        <m:r>
                          <a:rPr lang="en-US" altLang="zh-CN" sz="2400" i="1" dirty="0">
                            <a:latin typeface="Cambria Math" panose="02040503050406030204" charset="0"/>
                            <a:ea typeface="宋体" pitchFamily="2" charset="-122"/>
                            <a:cs typeface="Cambria Math" panose="02040503050406030204" charset="0"/>
                          </a:rPr>
                          <m:t>+</m:t>
                        </m:r>
                        <m:r>
                          <a:rPr lang="en-US" altLang="zh-CN" sz="2400" i="1" dirty="0">
                            <a:latin typeface="Cambria Math" panose="02040503050406030204" charset="0"/>
                            <a:ea typeface="宋体" pitchFamily="2" charset="-122"/>
                            <a:cs typeface="Cambria Math" panose="02040503050406030204" charset="0"/>
                          </a:rPr>
                          <m:t>𝑞</m:t>
                        </m:r>
                      </m:num>
                      <m:den>
                        <m:r>
                          <a:rPr lang="en-US" altLang="zh-CN" sz="2400" i="1" dirty="0">
                            <a:latin typeface="Cambria Math" panose="02040503050406030204" charset="0"/>
                            <a:ea typeface="宋体" pitchFamily="2" charset="-122"/>
                            <a:cs typeface="Cambria Math" panose="02040503050406030204" charset="0"/>
                          </a:rPr>
                          <m:t>2</m:t>
                        </m:r>
                      </m:den>
                    </m:f>
                    <m:r>
                      <a:rPr lang="en-US" altLang="zh-CN" sz="2400" i="1" dirty="0">
                        <a:latin typeface="Cambria Math" panose="02040503050406030204" charset="0"/>
                        <a:ea typeface="宋体" pitchFamily="2" charset="-122"/>
                        <a:cs typeface="Cambria Math" panose="02040503050406030204" charset="0"/>
                      </a:rPr>
                      <m:t>+1</m:t>
                    </m:r>
                  </m:oMath>
                </a14:m>
                <a:endParaRPr lang="en-US" altLang="zh-CN" sz="2400" i="1" dirty="0">
                  <a:latin typeface="Cambria Math" panose="02040503050406030204" charset="0"/>
                  <a:ea typeface="宋体" pitchFamily="2" charset="-122"/>
                  <a:cs typeface="Cambria Math" panose="02040503050406030204" charset="0"/>
                </a:endParaRPr>
              </a:p>
              <a:p>
                <a:pPr algn="just">
                  <a:lnSpc>
                    <a:spcPct val="150000"/>
                  </a:lnSpc>
                </a:pPr>
                <a:r>
                  <a:rPr lang="en-US" altLang="zh-CN" sz="2400" dirty="0">
                    <a:latin typeface="Arial" panose="020B0604020202020204" pitchFamily="34" charset="0"/>
                    <a:ea typeface="宋体" pitchFamily="2" charset="-122"/>
                  </a:rPr>
                  <a:t>A set of invariant moments (7 by Hu)</a:t>
                </a:r>
              </a:p>
            </p:txBody>
          </p:sp>
        </mc:Choice>
        <mc:Fallback xmlns="">
          <p:sp>
            <p:nvSpPr>
              <p:cNvPr id="60418" name="Text Box 6"/>
              <p:cNvSpPr txBox="1">
                <a:spLocks noRot="1" noChangeAspect="1" noMove="1" noResize="1" noEditPoints="1" noAdjustHandles="1" noChangeArrowheads="1" noChangeShapeType="1" noTextEdit="1"/>
              </p:cNvSpPr>
              <p:nvPr>
                <p:custDataLst>
                  <p:tags r:id="rId5"/>
                </p:custDataLst>
              </p:nvPr>
            </p:nvSpPr>
            <p:spPr>
              <a:xfrm>
                <a:off x="918210" y="1377950"/>
                <a:ext cx="9910445" cy="4978400"/>
              </a:xfrm>
              <a:prstGeom prst="rect">
                <a:avLst/>
              </a:prstGeom>
              <a:blipFill rotWithShape="1">
                <a:blip r:embed="rId6"/>
                <a:stretch>
                  <a:fillRect b="-1339"/>
                </a:stretch>
              </a:blipFill>
              <a:ln w="12700">
                <a:noFill/>
              </a:ln>
            </p:spPr>
            <p:txBody>
              <a:bodyPr/>
              <a:lstStyle/>
              <a:p>
                <a:r>
                  <a:rPr lang="en-US" altLang="en-US">
                    <a:noFill/>
                  </a:rPr>
                  <a:t> </a:t>
                </a:r>
              </a:p>
            </p:txBody>
          </p:sp>
        </mc:Fallback>
      </mc:AlternateContent>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Moments of Two Dimensional Functions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36</a:t>
            </a:fld>
            <a:endParaRPr lang="en-US" altLang="zh-CN"/>
          </a:p>
        </p:txBody>
      </p:sp>
      <p:sp>
        <p:nvSpPr>
          <p:cNvPr id="10244" name="AutoShape 5"/>
          <p:cNvSpPr>
            <a:spLocks noChangeAspect="1" noTextEdit="1"/>
          </p:cNvSpPr>
          <p:nvPr>
            <p:custDataLst>
              <p:tags r:id="rId2"/>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graphicFrame>
        <p:nvGraphicFramePr>
          <p:cNvPr id="46081" name="Object 4"/>
          <p:cNvGraphicFramePr>
            <a:graphicFrameLocks noGrp="1" noChangeAspect="1"/>
          </p:cNvGraphicFramePr>
          <p:nvPr>
            <p:ph idx="1"/>
            <p:custDataLst>
              <p:tags r:id="rId3"/>
            </p:custDataLst>
          </p:nvPr>
        </p:nvGraphicFramePr>
        <p:xfrm>
          <a:off x="1182801" y="1201737"/>
          <a:ext cx="5907087" cy="5337175"/>
        </p:xfrm>
        <a:graphic>
          <a:graphicData uri="http://schemas.openxmlformats.org/presentationml/2006/ole">
            <mc:AlternateContent xmlns:mc="http://schemas.openxmlformats.org/markup-compatibility/2006">
              <mc:Choice xmlns:v="urn:schemas-microsoft-com:vml" Requires="v">
                <p:oleObj spid="_x0000_s7237" name="Equation" r:id="rId7" imgW="3289300" imgH="2971800" progId="Equation.DSMT4">
                  <p:embed/>
                </p:oleObj>
              </mc:Choice>
              <mc:Fallback>
                <p:oleObj name="Equation" r:id="rId7" imgW="3289300" imgH="2971800" progId="Equation.DSMT4">
                  <p:embed/>
                  <p:pic>
                    <p:nvPicPr>
                      <p:cNvPr id="0" name="图片 3078"/>
                      <p:cNvPicPr/>
                      <p:nvPr/>
                    </p:nvPicPr>
                    <p:blipFill>
                      <a:blip r:embed="rId8"/>
                      <a:stretch>
                        <a:fillRect/>
                      </a:stretch>
                    </p:blipFill>
                    <p:spPr>
                      <a:xfrm>
                        <a:off x="1182801" y="1201737"/>
                        <a:ext cx="5907087" cy="5337175"/>
                      </a:xfrm>
                      <a:prstGeom prst="rect">
                        <a:avLst/>
                      </a:prstGeom>
                      <a:noFill/>
                      <a:ln w="38100">
                        <a:miter/>
                      </a:ln>
                    </p:spPr>
                  </p:pic>
                </p:oleObj>
              </mc:Fallback>
            </mc:AlternateContent>
          </a:graphicData>
        </a:graphic>
      </p:graphicFrame>
      <p:sp>
        <p:nvSpPr>
          <p:cNvPr id="46083" name="Text Box 8"/>
          <p:cNvSpPr txBox="1"/>
          <p:nvPr>
            <p:custDataLst>
              <p:tags r:id="rId4"/>
            </p:custDataLst>
          </p:nvPr>
        </p:nvSpPr>
        <p:spPr>
          <a:xfrm>
            <a:off x="7231605" y="1495702"/>
            <a:ext cx="4333875" cy="1187450"/>
          </a:xfrm>
          <a:prstGeom prst="rect">
            <a:avLst/>
          </a:prstGeom>
          <a:noFill/>
          <a:ln w="12700">
            <a:noFill/>
          </a:ln>
        </p:spPr>
        <p:txBody>
          <a:bodyPr anchor="t" anchorCtr="0">
            <a:spAutoFit/>
          </a:bodyPr>
          <a:lstStyle/>
          <a:p>
            <a:r>
              <a:rPr lang="en-US" altLang="zh-CN" sz="2400" dirty="0">
                <a:solidFill>
                  <a:srgbClr val="FF0000"/>
                </a:solidFill>
                <a:latin typeface="Arial" panose="020B0604020202020204" pitchFamily="34" charset="0"/>
                <a:ea typeface="宋体" pitchFamily="2" charset="-122"/>
              </a:rPr>
              <a:t>This set of moments is invariant to translation, rotation, and scale change!!!</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 of Hu</a:t>
            </a:r>
            <a:r>
              <a:rPr lang="en-US" altLang="zh-CN" dirty="0">
                <a:latin typeface="Times New Roman" panose="02020603050405020304" pitchFamily="18" charset="0"/>
                <a:cs typeface="Times New Roman" panose="02020603050405020304" pitchFamily="18" charset="0"/>
              </a:rPr>
              <a:t>’</a:t>
            </a:r>
            <a:r>
              <a:rPr lang="en-US" altLang="zh-CN" dirty="0"/>
              <a:t>s Moment</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37</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3" name="内容占位符 2"/>
          <p:cNvSpPr>
            <a:spLocks noGrp="1"/>
          </p:cNvSpPr>
          <p:nvPr>
            <p:ph idx="1"/>
            <p:custDataLst>
              <p:tags r:id="rId2"/>
            </p:custDataLst>
          </p:nvPr>
        </p:nvSpPr>
        <p:spPr>
          <a:xfrm>
            <a:off x="694055" y="1055370"/>
            <a:ext cx="4187825" cy="5666105"/>
          </a:xfrm>
        </p:spPr>
        <p:txBody>
          <a:bodyPr vert="horz" wrap="square" lIns="91440" tIns="45720" rIns="91440" bIns="45720" anchor="t" anchorCtr="0">
            <a:noAutofit/>
          </a:bodyPr>
          <a:lstStyle/>
          <a:p>
            <a:r>
              <a:rPr lang="en-US" altLang="zh-CN" sz="900" dirty="0">
                <a:ea typeface="宋体" pitchFamily="2" charset="-122"/>
              </a:rPr>
              <a:t>function HuF = Hu_moment(image)</a:t>
            </a:r>
          </a:p>
          <a:p>
            <a:r>
              <a:rPr lang="en-US" altLang="zh-CN" sz="900" dirty="0">
                <a:ea typeface="宋体" pitchFamily="2" charset="-122"/>
              </a:rPr>
              <a:t>image=double(image);</a:t>
            </a:r>
          </a:p>
          <a:p>
            <a:r>
              <a:rPr lang="en-US" altLang="zh-CN" sz="900" dirty="0">
                <a:ea typeface="宋体" pitchFamily="2" charset="-122"/>
              </a:rPr>
              <a:t>m00=sum(sum(image));</a:t>
            </a:r>
          </a:p>
          <a:p>
            <a:r>
              <a:rPr lang="en-US" altLang="zh-CN" sz="900" dirty="0">
                <a:ea typeface="宋体" pitchFamily="2" charset="-122"/>
              </a:rPr>
              <a:t>m10=0;m01=0;m11=0;m20=0;m02=0;m21=0;m12=0;m30=0;m03=0; ux=0;uy=0;</a:t>
            </a:r>
          </a:p>
          <a:p>
            <a:r>
              <a:rPr lang="en-US" altLang="zh-CN" sz="900" dirty="0">
                <a:ea typeface="宋体" pitchFamily="2" charset="-122"/>
              </a:rPr>
              <a:t>[row,col]=size(image);</a:t>
            </a:r>
          </a:p>
          <a:p>
            <a:r>
              <a:rPr lang="en-US" altLang="zh-CN" sz="900" dirty="0">
                <a:ea typeface="宋体" pitchFamily="2" charset="-122"/>
              </a:rPr>
              <a:t>for i=1:row</a:t>
            </a:r>
          </a:p>
          <a:p>
            <a:r>
              <a:rPr lang="en-US" altLang="zh-CN" sz="900" dirty="0">
                <a:ea typeface="宋体" pitchFamily="2" charset="-122"/>
              </a:rPr>
              <a:t>    for j=1:col</a:t>
            </a:r>
          </a:p>
          <a:p>
            <a:r>
              <a:rPr lang="en-US" altLang="zh-CN" sz="900" dirty="0">
                <a:ea typeface="宋体" pitchFamily="2" charset="-122"/>
              </a:rPr>
              <a:t>        m10=m10+i*image(i,j);</a:t>
            </a:r>
          </a:p>
          <a:p>
            <a:r>
              <a:rPr lang="en-US" altLang="zh-CN" sz="900" dirty="0">
                <a:ea typeface="宋体" pitchFamily="2" charset="-122"/>
              </a:rPr>
              <a:t>        m01=m01+j*image(i,j);</a:t>
            </a:r>
          </a:p>
          <a:p>
            <a:r>
              <a:rPr lang="en-US" altLang="zh-CN" sz="900" dirty="0">
                <a:ea typeface="宋体" pitchFamily="2" charset="-122"/>
              </a:rPr>
              <a:t>        m11=m11+i*j*image(i,j);</a:t>
            </a:r>
          </a:p>
          <a:p>
            <a:r>
              <a:rPr lang="en-US" altLang="zh-CN" sz="900" dirty="0">
                <a:ea typeface="宋体" pitchFamily="2" charset="-122"/>
              </a:rPr>
              <a:t>        m20=m20+(i*i)*image(i,j);</a:t>
            </a:r>
          </a:p>
          <a:p>
            <a:r>
              <a:rPr lang="en-US" altLang="zh-CN" sz="900" dirty="0">
                <a:ea typeface="宋体" pitchFamily="2" charset="-122"/>
              </a:rPr>
              <a:t>        m02=m02+(j*j)*image(i,j);</a:t>
            </a:r>
          </a:p>
          <a:p>
            <a:r>
              <a:rPr lang="en-US" altLang="zh-CN" sz="900" dirty="0">
                <a:ea typeface="宋体" pitchFamily="2" charset="-122"/>
              </a:rPr>
              <a:t>        m21=m21+(i*i)*j*image(i,j);</a:t>
            </a:r>
          </a:p>
          <a:p>
            <a:r>
              <a:rPr lang="en-US" altLang="zh-CN" sz="900" dirty="0">
                <a:ea typeface="宋体" pitchFamily="2" charset="-122"/>
              </a:rPr>
              <a:t>        m12=m12+i*(j*j)*image(i,j);</a:t>
            </a:r>
          </a:p>
          <a:p>
            <a:r>
              <a:rPr lang="en-US" altLang="zh-CN" sz="900" dirty="0">
                <a:ea typeface="宋体" pitchFamily="2" charset="-122"/>
              </a:rPr>
              <a:t>        m30=m30+(i*i*i)*image(i,j);</a:t>
            </a:r>
          </a:p>
          <a:p>
            <a:r>
              <a:rPr lang="en-US" altLang="zh-CN" sz="900" dirty="0">
                <a:ea typeface="宋体" pitchFamily="2" charset="-122"/>
              </a:rPr>
              <a:t>        m03=m03+(j*j*j)*image(i,j);</a:t>
            </a:r>
          </a:p>
          <a:p>
            <a:r>
              <a:rPr lang="en-US" altLang="zh-CN" sz="900" dirty="0">
                <a:ea typeface="宋体" pitchFamily="2" charset="-122"/>
              </a:rPr>
              <a:t>    end</a:t>
            </a:r>
          </a:p>
          <a:p>
            <a:r>
              <a:rPr lang="en-US" altLang="zh-CN" sz="900" dirty="0">
                <a:ea typeface="宋体" pitchFamily="2" charset="-122"/>
              </a:rPr>
              <a:t>end</a:t>
            </a:r>
          </a:p>
          <a:p>
            <a:r>
              <a:rPr lang="en-US" altLang="zh-CN" sz="900" dirty="0">
                <a:ea typeface="宋体" pitchFamily="2" charset="-122"/>
              </a:rPr>
              <a:t>ux=m10/m00; uy=m01/m00;</a:t>
            </a:r>
          </a:p>
          <a:p>
            <a:r>
              <a:rPr lang="zh-CN" altLang="en-US" sz="900" dirty="0">
                <a:ea typeface="宋体" pitchFamily="2" charset="-122"/>
              </a:rPr>
              <a:t> </a:t>
            </a:r>
          </a:p>
          <a:p>
            <a:r>
              <a:rPr lang="en-US" altLang="zh-CN" sz="900" dirty="0">
                <a:ea typeface="宋体" pitchFamily="2" charset="-122"/>
              </a:rPr>
              <a:t>n00=m00;  </a:t>
            </a:r>
          </a:p>
          <a:p>
            <a:r>
              <a:rPr lang="en-US" altLang="zh-CN" sz="900" dirty="0">
                <a:ea typeface="宋体" pitchFamily="2" charset="-122"/>
              </a:rPr>
              <a:t>n10=0; </a:t>
            </a:r>
          </a:p>
          <a:p>
            <a:r>
              <a:rPr lang="en-US" altLang="zh-CN" sz="900" dirty="0">
                <a:ea typeface="宋体" pitchFamily="2" charset="-122"/>
              </a:rPr>
              <a:t>n01=0;</a:t>
            </a:r>
          </a:p>
          <a:p>
            <a:endParaRPr lang="en-US" altLang="zh-CN" sz="900" dirty="0">
              <a:ea typeface="宋体" pitchFamily="2" charset="-122"/>
            </a:endParaRPr>
          </a:p>
        </p:txBody>
      </p:sp>
      <p:sp>
        <p:nvSpPr>
          <p:cNvPr id="4" name="内容占位符 2"/>
          <p:cNvSpPr txBox="1"/>
          <p:nvPr>
            <p:custDataLst>
              <p:tags r:id="rId3"/>
            </p:custDataLst>
          </p:nvPr>
        </p:nvSpPr>
        <p:spPr>
          <a:xfrm>
            <a:off x="5326380" y="1196975"/>
            <a:ext cx="5639435" cy="5524500"/>
          </a:xfrm>
          <a:prstGeom prst="rect">
            <a:avLst/>
          </a:prstGeom>
          <a:noFill/>
          <a:ln w="9525">
            <a:noFill/>
          </a:ln>
        </p:spPr>
        <p:txBody>
          <a:bodyPr anchor="t" anchorCtr="0"/>
          <a:lstStyle/>
          <a:p>
            <a:r>
              <a:rPr lang="en-US" altLang="zh-CN" sz="1100" dirty="0">
                <a:ea typeface="宋体" pitchFamily="2" charset="-122"/>
                <a:sym typeface="+mn-ea"/>
              </a:rPr>
              <a:t>n11=m11-uy*m10;</a:t>
            </a:r>
            <a:endParaRPr lang="en-US" altLang="zh-CN" sz="1100" dirty="0">
              <a:ea typeface="宋体" pitchFamily="2" charset="-122"/>
            </a:endParaRPr>
          </a:p>
          <a:p>
            <a:r>
              <a:rPr lang="en-US" altLang="zh-CN" sz="1100" dirty="0">
                <a:ea typeface="宋体" pitchFamily="2" charset="-122"/>
                <a:sym typeface="+mn-ea"/>
              </a:rPr>
              <a:t>n20=m20-ux*m10;</a:t>
            </a:r>
            <a:endParaRPr lang="en-US" altLang="zh-CN" sz="1100" dirty="0">
              <a:ea typeface="宋体" pitchFamily="2" charset="-122"/>
            </a:endParaRPr>
          </a:p>
          <a:p>
            <a:r>
              <a:rPr lang="en-US" altLang="zh-CN" sz="1100" dirty="0">
                <a:ea typeface="宋体" pitchFamily="2" charset="-122"/>
                <a:sym typeface="+mn-ea"/>
              </a:rPr>
              <a:t>n02=m02-uy*m01;</a:t>
            </a:r>
            <a:endParaRPr lang="en-US" altLang="zh-CN" sz="1100" dirty="0">
              <a:ea typeface="宋体" pitchFamily="2" charset="-122"/>
            </a:endParaRPr>
          </a:p>
          <a:p>
            <a:endParaRPr lang="en-US" altLang="zh-CN" sz="1100" dirty="0">
              <a:latin typeface="Arial" panose="020B0604020202020204" pitchFamily="34" charset="0"/>
              <a:ea typeface="宋体" pitchFamily="2" charset="-122"/>
            </a:endParaRPr>
          </a:p>
          <a:p>
            <a:r>
              <a:rPr lang="en-US" altLang="zh-CN" sz="1100" dirty="0">
                <a:latin typeface="Arial" panose="020B0604020202020204" pitchFamily="34" charset="0"/>
                <a:ea typeface="宋体" pitchFamily="2" charset="-122"/>
              </a:rPr>
              <a:t>n30=m30-3*ux*m20+2*ux*ux*m10;</a:t>
            </a:r>
          </a:p>
          <a:p>
            <a:r>
              <a:rPr lang="en-US" altLang="zh-CN" sz="1100" dirty="0">
                <a:latin typeface="Arial" panose="020B0604020202020204" pitchFamily="34" charset="0"/>
                <a:ea typeface="宋体" pitchFamily="2" charset="-122"/>
              </a:rPr>
              <a:t>n03=m03-3*uy*m02+2*uy*uy*m01;</a:t>
            </a:r>
            <a:endParaRPr lang="zh-CN" altLang="en-US" sz="1100" dirty="0">
              <a:latin typeface="Arial" panose="020B0604020202020204" pitchFamily="34" charset="0"/>
              <a:ea typeface="宋体" pitchFamily="2" charset="-122"/>
            </a:endParaRPr>
          </a:p>
          <a:p>
            <a:pPr eaLnBrk="0" hangingPunct="0">
              <a:spcBef>
                <a:spcPct val="20000"/>
              </a:spcBef>
            </a:pPr>
            <a:r>
              <a:rPr lang="en-US" altLang="zh-CN" sz="1100" dirty="0">
                <a:latin typeface="Arial" panose="020B0604020202020204" pitchFamily="34" charset="0"/>
                <a:ea typeface="宋体" pitchFamily="2" charset="-122"/>
              </a:rPr>
              <a:t>n21=m21-2*ux*m11-uy*m20+2*ux*ux*m01;</a:t>
            </a:r>
          </a:p>
          <a:p>
            <a:pPr eaLnBrk="0" hangingPunct="0">
              <a:spcBef>
                <a:spcPct val="20000"/>
              </a:spcBef>
            </a:pPr>
            <a:r>
              <a:rPr lang="en-US" altLang="zh-CN" sz="1100" dirty="0">
                <a:latin typeface="Arial" panose="020B0604020202020204" pitchFamily="34" charset="0"/>
                <a:ea typeface="宋体" pitchFamily="2" charset="-122"/>
              </a:rPr>
              <a:t>n12=m12-2*uy*m11-ux*m02+2*uy*uy*m10;</a:t>
            </a:r>
          </a:p>
          <a:p>
            <a:pPr eaLnBrk="0" hangingPunct="0">
              <a:spcBef>
                <a:spcPct val="20000"/>
              </a:spcBef>
            </a:pPr>
            <a:r>
              <a:rPr lang="zh-CN" altLang="en-US" sz="1100" dirty="0">
                <a:latin typeface="Arial" panose="020B0604020202020204" pitchFamily="34" charset="0"/>
                <a:ea typeface="宋体" pitchFamily="2" charset="-122"/>
              </a:rPr>
              <a:t> </a:t>
            </a:r>
          </a:p>
          <a:p>
            <a:pPr eaLnBrk="0" hangingPunct="0">
              <a:spcBef>
                <a:spcPct val="20000"/>
              </a:spcBef>
            </a:pPr>
            <a:r>
              <a:rPr lang="en-US" altLang="zh-CN" sz="1100" dirty="0">
                <a:latin typeface="Arial" panose="020B0604020202020204" pitchFamily="34" charset="0"/>
                <a:ea typeface="宋体" pitchFamily="2" charset="-122"/>
              </a:rPr>
              <a:t>n11=n11/m00^2;</a:t>
            </a:r>
          </a:p>
          <a:p>
            <a:pPr eaLnBrk="0" hangingPunct="0">
              <a:spcBef>
                <a:spcPct val="20000"/>
              </a:spcBef>
            </a:pPr>
            <a:r>
              <a:rPr lang="en-US" altLang="zh-CN" sz="1100" dirty="0">
                <a:latin typeface="Arial" panose="020B0604020202020204" pitchFamily="34" charset="0"/>
                <a:ea typeface="宋体" pitchFamily="2" charset="-122"/>
              </a:rPr>
              <a:t>n20=n20/m00^2;</a:t>
            </a:r>
          </a:p>
          <a:p>
            <a:pPr eaLnBrk="0" hangingPunct="0">
              <a:spcBef>
                <a:spcPct val="20000"/>
              </a:spcBef>
            </a:pPr>
            <a:r>
              <a:rPr lang="en-US" altLang="zh-CN" sz="1100" dirty="0">
                <a:latin typeface="Arial" panose="020B0604020202020204" pitchFamily="34" charset="0"/>
                <a:ea typeface="宋体" pitchFamily="2" charset="-122"/>
              </a:rPr>
              <a:t>n02=n02/m00^2;</a:t>
            </a:r>
          </a:p>
          <a:p>
            <a:pPr eaLnBrk="0" hangingPunct="0">
              <a:spcBef>
                <a:spcPct val="20000"/>
              </a:spcBef>
            </a:pPr>
            <a:r>
              <a:rPr lang="en-US" altLang="zh-CN" sz="1100" dirty="0">
                <a:latin typeface="Arial" panose="020B0604020202020204" pitchFamily="34" charset="0"/>
                <a:ea typeface="宋体" pitchFamily="2" charset="-122"/>
              </a:rPr>
              <a:t>n30=n30/m00^2.5;</a:t>
            </a:r>
          </a:p>
          <a:p>
            <a:pPr eaLnBrk="0" hangingPunct="0">
              <a:spcBef>
                <a:spcPct val="20000"/>
              </a:spcBef>
            </a:pPr>
            <a:r>
              <a:rPr lang="en-US" altLang="zh-CN" sz="1100" dirty="0">
                <a:latin typeface="Arial" panose="020B0604020202020204" pitchFamily="34" charset="0"/>
                <a:ea typeface="宋体" pitchFamily="2" charset="-122"/>
              </a:rPr>
              <a:t>n03=n03/m00^2.5;</a:t>
            </a:r>
          </a:p>
          <a:p>
            <a:pPr eaLnBrk="0" hangingPunct="0">
              <a:spcBef>
                <a:spcPct val="20000"/>
              </a:spcBef>
            </a:pPr>
            <a:r>
              <a:rPr lang="en-US" altLang="zh-CN" sz="1100" dirty="0">
                <a:latin typeface="Arial" panose="020B0604020202020204" pitchFamily="34" charset="0"/>
                <a:ea typeface="宋体" pitchFamily="2" charset="-122"/>
              </a:rPr>
              <a:t>n12=n12/m00^2.5;</a:t>
            </a:r>
          </a:p>
          <a:p>
            <a:pPr eaLnBrk="0" hangingPunct="0">
              <a:spcBef>
                <a:spcPct val="20000"/>
              </a:spcBef>
            </a:pPr>
            <a:r>
              <a:rPr lang="en-US" altLang="zh-CN" sz="1100" dirty="0">
                <a:latin typeface="Arial" panose="020B0604020202020204" pitchFamily="34" charset="0"/>
                <a:ea typeface="宋体" pitchFamily="2" charset="-122"/>
              </a:rPr>
              <a:t>n21=n21/m00^2.5;</a:t>
            </a:r>
          </a:p>
          <a:p>
            <a:pPr eaLnBrk="0" hangingPunct="0">
              <a:spcBef>
                <a:spcPct val="20000"/>
              </a:spcBef>
            </a:pPr>
            <a:r>
              <a:rPr lang="zh-CN" altLang="en-US" sz="1100" dirty="0">
                <a:latin typeface="Arial" panose="020B0604020202020204" pitchFamily="34" charset="0"/>
                <a:ea typeface="宋体" pitchFamily="2" charset="-122"/>
              </a:rPr>
              <a:t>     </a:t>
            </a:r>
          </a:p>
          <a:p>
            <a:pPr eaLnBrk="0" hangingPunct="0">
              <a:spcBef>
                <a:spcPct val="20000"/>
              </a:spcBef>
            </a:pPr>
            <a:r>
              <a:rPr lang="en-US" altLang="zh-CN" sz="1100" dirty="0">
                <a:latin typeface="Arial" panose="020B0604020202020204" pitchFamily="34" charset="0"/>
                <a:ea typeface="宋体" pitchFamily="2" charset="-122"/>
              </a:rPr>
              <a:t>h1 = n20 + n02;                      </a:t>
            </a:r>
          </a:p>
          <a:p>
            <a:pPr eaLnBrk="0" hangingPunct="0">
              <a:spcBef>
                <a:spcPct val="20000"/>
              </a:spcBef>
            </a:pPr>
            <a:r>
              <a:rPr lang="pt-BR" altLang="zh-CN" sz="1100" dirty="0">
                <a:latin typeface="Arial" panose="020B0604020202020204" pitchFamily="34" charset="0"/>
                <a:ea typeface="宋体" pitchFamily="2" charset="-122"/>
              </a:rPr>
              <a:t>h2 = (n20-n02)^2 + 4*(n11)^2;</a:t>
            </a:r>
          </a:p>
          <a:p>
            <a:pPr eaLnBrk="0" hangingPunct="0">
              <a:spcBef>
                <a:spcPct val="20000"/>
              </a:spcBef>
            </a:pPr>
            <a:r>
              <a:rPr lang="pt-BR" altLang="zh-CN" sz="1100" dirty="0">
                <a:latin typeface="Arial" panose="020B0604020202020204" pitchFamily="34" charset="0"/>
                <a:ea typeface="宋体" pitchFamily="2" charset="-122"/>
              </a:rPr>
              <a:t>h3 = (n30-3*n12)^2 + (3*n21-n03)^2;  </a:t>
            </a:r>
          </a:p>
          <a:p>
            <a:pPr eaLnBrk="0" hangingPunct="0">
              <a:spcBef>
                <a:spcPct val="20000"/>
              </a:spcBef>
            </a:pPr>
            <a:r>
              <a:rPr lang="pt-BR" altLang="zh-CN" sz="1100" dirty="0">
                <a:latin typeface="Arial" panose="020B0604020202020204" pitchFamily="34" charset="0"/>
                <a:ea typeface="宋体" pitchFamily="2" charset="-122"/>
              </a:rPr>
              <a:t>h4 = (n30+n12)^2 + (n21+n03)^2;</a:t>
            </a:r>
          </a:p>
          <a:p>
            <a:pPr eaLnBrk="0" hangingPunct="0">
              <a:spcBef>
                <a:spcPct val="20000"/>
              </a:spcBef>
            </a:pPr>
            <a:r>
              <a:rPr lang="pt-BR" altLang="zh-CN" sz="1100" dirty="0">
                <a:latin typeface="Arial" panose="020B0604020202020204" pitchFamily="34" charset="0"/>
                <a:ea typeface="宋体" pitchFamily="2" charset="-122"/>
              </a:rPr>
              <a:t>h5 = (n30-3*n12)*(n30+n12)*((n30+n12)^2-3*(n21+n03)^2)+(3*n21-n03)*(n21+n03)*(3*(n30+n12)^2-(n21+n03)^2);</a:t>
            </a:r>
          </a:p>
          <a:p>
            <a:pPr eaLnBrk="0" hangingPunct="0">
              <a:spcBef>
                <a:spcPct val="20000"/>
              </a:spcBef>
            </a:pPr>
            <a:r>
              <a:rPr lang="pt-BR" altLang="zh-CN" sz="1100" dirty="0">
                <a:latin typeface="Arial" panose="020B0604020202020204" pitchFamily="34" charset="0"/>
                <a:ea typeface="宋体" pitchFamily="2" charset="-122"/>
              </a:rPr>
              <a:t>h6 = (n20-n02)*((n30+n12)^2-(n21+n03)^2)+4*n11*(n30+n12)*(n21+n03);</a:t>
            </a:r>
          </a:p>
          <a:p>
            <a:pPr eaLnBrk="0" hangingPunct="0">
              <a:spcBef>
                <a:spcPct val="20000"/>
              </a:spcBef>
            </a:pPr>
            <a:r>
              <a:rPr lang="pt-BR" altLang="zh-CN" sz="1100" dirty="0">
                <a:latin typeface="Arial" panose="020B0604020202020204" pitchFamily="34" charset="0"/>
                <a:ea typeface="宋体" pitchFamily="2" charset="-122"/>
              </a:rPr>
              <a:t>h7 = (3*n21-n03)*(n30+n12)*((n30+n12)^2-3*(n21+n03)^2)+(3*n12-n30)*(n21+n03)*(3*(n30+n12)^2-(n21+n03)^2);</a:t>
            </a:r>
          </a:p>
          <a:p>
            <a:pPr eaLnBrk="0" hangingPunct="0">
              <a:spcBef>
                <a:spcPct val="20000"/>
              </a:spcBef>
            </a:pPr>
            <a:r>
              <a:rPr lang="zh-CN" altLang="en-US" sz="1100" dirty="0">
                <a:latin typeface="Arial" panose="020B0604020202020204" pitchFamily="34" charset="0"/>
                <a:ea typeface="宋体" pitchFamily="2" charset="-122"/>
              </a:rPr>
              <a:t> </a:t>
            </a:r>
          </a:p>
          <a:p>
            <a:pPr eaLnBrk="0" hangingPunct="0">
              <a:spcBef>
                <a:spcPct val="20000"/>
              </a:spcBef>
            </a:pPr>
            <a:r>
              <a:rPr lang="pt-BR" altLang="zh-CN" sz="1100" dirty="0">
                <a:latin typeface="Arial" panose="020B0604020202020204" pitchFamily="34" charset="0"/>
                <a:ea typeface="宋体" pitchFamily="2" charset="-122"/>
              </a:rPr>
              <a:t> HuF= [h1 h2 h3 h4 h5 h6 h7]; </a:t>
            </a:r>
          </a:p>
          <a:p>
            <a:pPr eaLnBrk="0" hangingPunct="0">
              <a:spcBef>
                <a:spcPct val="20000"/>
              </a:spcBef>
            </a:pPr>
            <a:endParaRPr lang="zh-CN" altLang="en-US" sz="1100" dirty="0">
              <a:latin typeface="Arial" panose="020B0604020202020204" pitchFamily="34" charset="0"/>
              <a:ea typeface="宋体" pitchFamily="2" charset="-122"/>
            </a:endParaRPr>
          </a:p>
        </p:txBody>
      </p:sp>
      <p:pic>
        <p:nvPicPr>
          <p:cNvPr id="6" name="图片 2"/>
          <p:cNvPicPr>
            <a:picLocks noChangeAspect="1"/>
          </p:cNvPicPr>
          <p:nvPr>
            <p:custDataLst>
              <p:tags r:id="rId4"/>
            </p:custDataLst>
          </p:nvPr>
        </p:nvPicPr>
        <p:blipFill>
          <a:blip r:embed="rId7"/>
          <a:stretch>
            <a:fillRect/>
          </a:stretch>
        </p:blipFill>
        <p:spPr>
          <a:xfrm>
            <a:off x="8873808" y="2586989"/>
            <a:ext cx="2882638" cy="1945681"/>
          </a:xfrm>
          <a:prstGeom prst="rect">
            <a:avLst/>
          </a:prstGeom>
          <a:noFill/>
          <a:ln w="9525" cap="flat" cmpd="sng">
            <a:solidFill>
              <a:srgbClr val="FF3300"/>
            </a:solidFill>
            <a:prstDash val="solid"/>
            <a:miter/>
            <a:headEnd type="none" w="med" len="med"/>
            <a:tailEnd type="none" w="med" len="med"/>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IE" altLang="zh-CN">
                <a:ea typeface="宋体" pitchFamily="2" charset="-122"/>
                <a:sym typeface="+mn-ea"/>
              </a:rPr>
              <a:t>Moments of Two Dimensional Functions</a:t>
            </a:r>
            <a:endParaRPr lang="en-US" altLang="zh-CN" dirty="0"/>
          </a:p>
        </p:txBody>
      </p:sp>
      <p:sp>
        <p:nvSpPr>
          <p:cNvPr id="5" name="灯片编号占位符 4"/>
          <p:cNvSpPr>
            <a:spLocks noGrp="1"/>
          </p:cNvSpPr>
          <p:nvPr>
            <p:ph type="sldNum" sz="quarter" idx="12"/>
          </p:nvPr>
        </p:nvSpPr>
        <p:spPr/>
        <p:txBody>
          <a:bodyPr/>
          <a:lstStyle/>
          <a:p>
            <a:fld id="{70B60EAF-A1DC-4C3B-A324-FE68300B7507}" type="slidenum">
              <a:rPr lang="en-US" altLang="zh-CN" smtClean="0"/>
              <a:t>38</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1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96" y="1218565"/>
            <a:ext cx="8029692"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a:spLocks noChangeArrowheads="1"/>
          </p:cNvSpPr>
          <p:nvPr/>
        </p:nvSpPr>
        <p:spPr bwMode="auto">
          <a:xfrm>
            <a:off x="8984626" y="2372284"/>
            <a:ext cx="294646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Original image. (b)-(f) Images translated, scaled by one-half, mirrored, rotated by 45 and rotated by 90 respectively.</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IE" altLang="zh-CN">
                <a:ea typeface="宋体" pitchFamily="2" charset="-122"/>
                <a:sym typeface="+mn-ea"/>
              </a:rPr>
              <a:t>Moments of Two Dimensional Functions</a:t>
            </a:r>
            <a:endParaRPr lang="en-US" altLang="zh-CN" dirty="0"/>
          </a:p>
        </p:txBody>
      </p:sp>
      <p:sp>
        <p:nvSpPr>
          <p:cNvPr id="5" name="灯片编号占位符 4"/>
          <p:cNvSpPr>
            <a:spLocks noGrp="1"/>
          </p:cNvSpPr>
          <p:nvPr>
            <p:ph type="sldNum" sz="quarter" idx="12"/>
          </p:nvPr>
        </p:nvSpPr>
        <p:spPr/>
        <p:txBody>
          <a:bodyPr/>
          <a:lstStyle/>
          <a:p>
            <a:fld id="{70B60EAF-A1DC-4C3B-A324-FE68300B7507}" type="slidenum">
              <a:rPr lang="en-US" altLang="zh-CN" smtClean="0"/>
              <a:t>39</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6"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75" y="1342048"/>
            <a:ext cx="11282284" cy="486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Fourier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a:t>
            </a:fld>
            <a:endParaRPr lang="en-US" altLang="zh-CN"/>
          </a:p>
        </p:txBody>
      </p:sp>
      <p:pic>
        <p:nvPicPr>
          <p:cNvPr id="10241" name="Picture 2"/>
          <p:cNvPicPr>
            <a:picLocks noChangeAspect="1"/>
          </p:cNvPicPr>
          <p:nvPr>
            <p:custDataLst>
              <p:tags r:id="rId1"/>
            </p:custDataLst>
          </p:nvPr>
        </p:nvPicPr>
        <p:blipFill>
          <a:blip r:embed="rId7"/>
          <a:srcRect b="58670"/>
          <a:stretch>
            <a:fillRect/>
          </a:stretch>
        </p:blipFill>
        <p:spPr>
          <a:xfrm>
            <a:off x="681990" y="1191895"/>
            <a:ext cx="7339965" cy="2237105"/>
          </a:xfrm>
          <a:prstGeom prst="rect">
            <a:avLst/>
          </a:prstGeom>
          <a:noFill/>
          <a:ln w="9525">
            <a:noFill/>
          </a:ln>
        </p:spPr>
      </p:pic>
      <p:sp>
        <p:nvSpPr>
          <p:cNvPr id="10243" name="Text Box 4"/>
          <p:cNvSpPr txBox="1"/>
          <p:nvPr>
            <p:custDataLst>
              <p:tags r:id="rId2"/>
            </p:custDataLst>
          </p:nvPr>
        </p:nvSpPr>
        <p:spPr>
          <a:xfrm>
            <a:off x="8673008" y="2310447"/>
            <a:ext cx="2900045" cy="1153160"/>
          </a:xfrm>
          <a:prstGeom prst="rect">
            <a:avLst/>
          </a:prstGeom>
          <a:noFill/>
          <a:ln w="12700">
            <a:noFill/>
          </a:ln>
        </p:spPr>
        <p:txBody>
          <a:bodyPr wrap="none" anchor="t" anchorCtr="0">
            <a:noAutofit/>
          </a:bodyPr>
          <a:lstStyle/>
          <a:p>
            <a:r>
              <a:rPr lang="en-US" altLang="zh-CN" sz="2400" dirty="0">
                <a:solidFill>
                  <a:srgbClr val="FF0000"/>
                </a:solidFill>
                <a:latin typeface="微软雅黑" panose="020B0503020204020204" pitchFamily="34" charset="-122"/>
                <a:ea typeface="微软雅黑" panose="020B0503020204020204" pitchFamily="34" charset="-122"/>
              </a:rPr>
              <a:t>We call a(u) is the </a:t>
            </a:r>
          </a:p>
          <a:p>
            <a:r>
              <a:rPr lang="en-US" altLang="zh-CN" sz="2400" dirty="0">
                <a:solidFill>
                  <a:srgbClr val="FF0000"/>
                </a:solidFill>
                <a:latin typeface="微软雅黑" panose="020B0503020204020204" pitchFamily="34" charset="-122"/>
                <a:ea typeface="微软雅黑" panose="020B0503020204020204" pitchFamily="34" charset="-122"/>
              </a:rPr>
              <a:t>Fourier descriptor</a:t>
            </a:r>
          </a:p>
        </p:txBody>
      </p:sp>
      <p:pic>
        <p:nvPicPr>
          <p:cNvPr id="10245" name="Picture 6"/>
          <p:cNvPicPr>
            <a:picLocks noChangeAspect="1"/>
          </p:cNvPicPr>
          <p:nvPr>
            <p:custDataLst>
              <p:tags r:id="rId3"/>
            </p:custDataLst>
          </p:nvPr>
        </p:nvPicPr>
        <p:blipFill>
          <a:blip r:embed="rId7"/>
          <a:srcRect t="63663"/>
          <a:stretch>
            <a:fillRect/>
          </a:stretch>
        </p:blipFill>
        <p:spPr>
          <a:xfrm>
            <a:off x="681990" y="4689475"/>
            <a:ext cx="6694805" cy="2032000"/>
          </a:xfrm>
          <a:prstGeom prst="rect">
            <a:avLst/>
          </a:prstGeom>
          <a:noFill/>
          <a:ln w="9525">
            <a:noFill/>
          </a:ln>
        </p:spPr>
      </p:pic>
      <p:pic>
        <p:nvPicPr>
          <p:cNvPr id="10246" name="Picture 7"/>
          <p:cNvPicPr>
            <a:picLocks noChangeAspect="1"/>
          </p:cNvPicPr>
          <p:nvPr>
            <p:custDataLst>
              <p:tags r:id="rId4"/>
            </p:custDataLst>
          </p:nvPr>
        </p:nvPicPr>
        <p:blipFill>
          <a:blip r:embed="rId8"/>
          <a:srcRect l="6670" t="79703" r="8163"/>
          <a:stretch>
            <a:fillRect/>
          </a:stretch>
        </p:blipFill>
        <p:spPr>
          <a:xfrm>
            <a:off x="681990" y="3535680"/>
            <a:ext cx="6694805" cy="1047750"/>
          </a:xfrm>
          <a:prstGeom prst="rect">
            <a:avLst/>
          </a:prstGeom>
          <a:noFill/>
          <a:ln w="9525">
            <a:noFill/>
          </a:ln>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40</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55298" name="Content Placeholder 2"/>
          <p:cNvSpPr>
            <a:spLocks noGrp="1"/>
          </p:cNvSpPr>
          <p:nvPr>
            <p:ph idx="1"/>
            <p:custDataLst>
              <p:tags r:id="rId2"/>
            </p:custDataLst>
          </p:nvPr>
        </p:nvSpPr>
        <p:spPr>
          <a:xfrm>
            <a:off x="550007" y="1111986"/>
            <a:ext cx="11117738" cy="5340034"/>
          </a:xfrm>
        </p:spPr>
        <p:txBody>
          <a:bodyPr vert="horz" wrap="square" lIns="91440" tIns="45720" rIns="91440" bIns="45720" anchor="t" anchorCtr="0">
            <a:normAutofit/>
          </a:bodyPr>
          <a:lstStyle/>
          <a:p>
            <a:pPr marL="342900" indent="-342900" algn="just">
              <a:lnSpc>
                <a:spcPct val="150000"/>
              </a:lnSpc>
              <a:spcBef>
                <a:spcPct val="0"/>
              </a:spcBef>
              <a:spcAft>
                <a:spcPts val="0"/>
              </a:spcAft>
              <a:buClrTx/>
              <a:buSzTx/>
              <a:buFont typeface="Wingdings" panose="05000000000000000000" pitchFamily="2" charset="2"/>
              <a:buChar char="u"/>
            </a:pPr>
            <a:r>
              <a:rPr lang="en-US" altLang="zh-CN" sz="2400" dirty="0">
                <a:solidFill>
                  <a:srgbClr val="FF0000"/>
                </a:solidFill>
                <a:ea typeface="宋体" pitchFamily="2" charset="-122"/>
              </a:rPr>
              <a:t>Color histogram descriptor</a:t>
            </a:r>
          </a:p>
          <a:p>
            <a:pPr marL="342900" indent="-342900" algn="just">
              <a:lnSpc>
                <a:spcPct val="150000"/>
              </a:lnSpc>
              <a:spcBef>
                <a:spcPct val="0"/>
              </a:spcBef>
              <a:spcAft>
                <a:spcPts val="0"/>
              </a:spcAft>
              <a:buClrTx/>
              <a:buSzTx/>
              <a:buFont typeface="Wingdings" panose="05000000000000000000" pitchFamily="2" charset="2"/>
              <a:buChar char="u"/>
            </a:pPr>
            <a:r>
              <a:rPr lang="en-US" altLang="zh-CN" sz="2400" dirty="0">
                <a:ea typeface="宋体" pitchFamily="2" charset="-122"/>
              </a:rPr>
              <a:t>A color histogram is a 3D entity where each pixel of an image (rather than each sample) is placed into a bin.</a:t>
            </a:r>
          </a:p>
          <a:p>
            <a:pPr marL="342900" indent="-342900" algn="just">
              <a:lnSpc>
                <a:spcPct val="150000"/>
              </a:lnSpc>
              <a:spcBef>
                <a:spcPct val="0"/>
              </a:spcBef>
              <a:spcAft>
                <a:spcPts val="0"/>
              </a:spcAft>
              <a:buClrTx/>
              <a:buSzTx/>
              <a:buFont typeface="Wingdings" panose="05000000000000000000" pitchFamily="2" charset="2"/>
              <a:buChar char="u"/>
            </a:pPr>
            <a:r>
              <a:rPr lang="en-US" altLang="zh-CN" sz="2400" dirty="0">
                <a:ea typeface="宋体" pitchFamily="2" charset="-122"/>
              </a:rPr>
              <a:t>The color space is divided into volumetric bins each of which represent a range of colors.</a:t>
            </a:r>
          </a:p>
          <a:p>
            <a:pPr marL="342900" indent="-342900" algn="just">
              <a:lnSpc>
                <a:spcPct val="150000"/>
              </a:lnSpc>
              <a:spcBef>
                <a:spcPct val="0"/>
              </a:spcBef>
              <a:spcAft>
                <a:spcPts val="0"/>
              </a:spcAft>
              <a:buClrTx/>
              <a:buSzTx/>
              <a:buFont typeface="Wingdings" panose="05000000000000000000" pitchFamily="2" charset="2"/>
              <a:buChar char="u"/>
            </a:pPr>
            <a:r>
              <a:rPr lang="en-US" altLang="zh-CN" sz="2400" dirty="0">
                <a:ea typeface="宋体" pitchFamily="2" charset="-122"/>
              </a:rPr>
              <a:t>Each axis of the color space may be divided independently of the others. This allows the axes to have different resolutions.</a:t>
            </a:r>
          </a:p>
          <a:p>
            <a:pPr lvl="1" algn="just">
              <a:lnSpc>
                <a:spcPct val="150000"/>
              </a:lnSpc>
              <a:spcBef>
                <a:spcPct val="0"/>
              </a:spcBef>
              <a:spcAft>
                <a:spcPts val="0"/>
              </a:spcAft>
            </a:pPr>
            <a:r>
              <a:rPr lang="en-US" altLang="zh-CN" sz="2400" dirty="0">
                <a:ea typeface="宋体" pitchFamily="2" charset="-122"/>
              </a:rPr>
              <a:t>In RGB may want to allocation more resolution in G than R or B</a:t>
            </a:r>
          </a:p>
          <a:p>
            <a:pPr lvl="1" algn="just">
              <a:lnSpc>
                <a:spcPct val="150000"/>
              </a:lnSpc>
              <a:spcBef>
                <a:spcPct val="0"/>
              </a:spcBef>
              <a:spcAft>
                <a:spcPts val="0"/>
              </a:spcAft>
            </a:pPr>
            <a:r>
              <a:rPr lang="en-US" altLang="zh-CN" sz="2400" dirty="0">
                <a:ea typeface="宋体" pitchFamily="2" charset="-122"/>
              </a:rPr>
              <a:t>In YC</a:t>
            </a:r>
            <a:r>
              <a:rPr lang="en-US" altLang="zh-CN" sz="2000" dirty="0">
                <a:ea typeface="宋体" pitchFamily="2" charset="-122"/>
              </a:rPr>
              <a:t>b</a:t>
            </a:r>
            <a:r>
              <a:rPr lang="en-US" altLang="zh-CN" sz="2400" dirty="0">
                <a:ea typeface="宋体" pitchFamily="2" charset="-122"/>
              </a:rPr>
              <a:t>C</a:t>
            </a:r>
            <a:r>
              <a:rPr lang="en-US" altLang="zh-CN" sz="2000" dirty="0">
                <a:ea typeface="宋体" pitchFamily="2" charset="-122"/>
              </a:rPr>
              <a:t>r</a:t>
            </a:r>
            <a:r>
              <a:rPr lang="en-US" altLang="zh-CN" sz="2400" dirty="0">
                <a:ea typeface="宋体" pitchFamily="2" charset="-122"/>
              </a:rPr>
              <a:t> may want to allocate more resolution on Y than C</a:t>
            </a:r>
            <a:r>
              <a:rPr lang="en-US" altLang="zh-CN" sz="2000" dirty="0">
                <a:ea typeface="宋体" pitchFamily="2" charset="-122"/>
              </a:rPr>
              <a:t>b</a:t>
            </a:r>
            <a:r>
              <a:rPr lang="en-US" altLang="zh-CN" sz="2400" dirty="0">
                <a:ea typeface="宋体" pitchFamily="2" charset="-122"/>
              </a:rPr>
              <a:t> or C</a:t>
            </a:r>
            <a:r>
              <a:rPr lang="en-US" altLang="zh-CN" sz="2000" dirty="0">
                <a:ea typeface="宋体" pitchFamily="2" charset="-122"/>
              </a:rPr>
              <a:t>r</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41</a:t>
            </a:fld>
            <a:endParaRPr lang="en-US" altLang="zh-CN"/>
          </a:p>
        </p:txBody>
      </p:sp>
      <p:pic>
        <p:nvPicPr>
          <p:cNvPr id="57346" name="Content Placeholder 4" descr="ColorHistogram.bmp"/>
          <p:cNvPicPr>
            <a:picLocks noGrp="1" noChangeAspect="1"/>
          </p:cNvPicPr>
          <p:nvPr>
            <p:ph idx="1"/>
            <p:custDataLst>
              <p:tags r:id="rId1"/>
            </p:custDataLst>
          </p:nvPr>
        </p:nvPicPr>
        <p:blipFill>
          <a:blip r:embed="rId10"/>
          <a:stretch>
            <a:fillRect/>
          </a:stretch>
        </p:blipFill>
        <p:spPr>
          <a:xfrm>
            <a:off x="1173665" y="1704975"/>
            <a:ext cx="2835275" cy="2740660"/>
          </a:xfrm>
        </p:spPr>
      </p:pic>
      <p:pic>
        <p:nvPicPr>
          <p:cNvPr id="57347" name="Picture 5" descr="ColorHistogram.bmp"/>
          <p:cNvPicPr>
            <a:picLocks noChangeAspect="1"/>
          </p:cNvPicPr>
          <p:nvPr>
            <p:custDataLst>
              <p:tags r:id="rId2"/>
            </p:custDataLst>
          </p:nvPr>
        </p:nvPicPr>
        <p:blipFill>
          <a:blip r:embed="rId11"/>
          <a:stretch>
            <a:fillRect/>
          </a:stretch>
        </p:blipFill>
        <p:spPr>
          <a:xfrm>
            <a:off x="4807270" y="1693196"/>
            <a:ext cx="2835910" cy="2835910"/>
          </a:xfrm>
          <a:prstGeom prst="rect">
            <a:avLst/>
          </a:prstGeom>
          <a:noFill/>
          <a:ln w="9525">
            <a:noFill/>
          </a:ln>
        </p:spPr>
      </p:pic>
      <p:pic>
        <p:nvPicPr>
          <p:cNvPr id="57348" name="Picture 6" descr="ColorHistogram.bmp"/>
          <p:cNvPicPr>
            <a:picLocks noChangeAspect="1"/>
          </p:cNvPicPr>
          <p:nvPr>
            <p:custDataLst>
              <p:tags r:id="rId3"/>
            </p:custDataLst>
          </p:nvPr>
        </p:nvPicPr>
        <p:blipFill>
          <a:blip r:embed="rId12"/>
          <a:stretch>
            <a:fillRect/>
          </a:stretch>
        </p:blipFill>
        <p:spPr>
          <a:xfrm>
            <a:off x="8362863" y="1622425"/>
            <a:ext cx="2835910" cy="2931160"/>
          </a:xfrm>
          <a:prstGeom prst="rect">
            <a:avLst/>
          </a:prstGeom>
          <a:noFill/>
          <a:ln w="9525">
            <a:noFill/>
          </a:ln>
        </p:spPr>
      </p:pic>
      <p:sp>
        <p:nvSpPr>
          <p:cNvPr id="57349" name="TextBox 7"/>
          <p:cNvSpPr txBox="1"/>
          <p:nvPr>
            <p:custDataLst>
              <p:tags r:id="rId4"/>
            </p:custDataLst>
          </p:nvPr>
        </p:nvSpPr>
        <p:spPr>
          <a:xfrm>
            <a:off x="1259390" y="4716145"/>
            <a:ext cx="2673350" cy="382270"/>
          </a:xfrm>
          <a:prstGeom prst="rect">
            <a:avLst/>
          </a:prstGeom>
          <a:noFill/>
          <a:ln w="9525">
            <a:noFill/>
          </a:ln>
        </p:spPr>
        <p:txBody>
          <a:bodyPr anchor="t" anchorCtr="0">
            <a:noAutofit/>
          </a:bodyPr>
          <a:lstStyle/>
          <a:p>
            <a:pPr algn="ctr"/>
            <a:r>
              <a:rPr lang="en-US" altLang="zh-CN" dirty="0">
                <a:latin typeface="Arial" panose="020B0604020202020204" pitchFamily="34" charset="0"/>
                <a:ea typeface="宋体" pitchFamily="2" charset="-122"/>
              </a:rPr>
              <a:t>3x15x3 resolution</a:t>
            </a:r>
          </a:p>
        </p:txBody>
      </p:sp>
      <p:sp>
        <p:nvSpPr>
          <p:cNvPr id="57350" name="TextBox 8"/>
          <p:cNvSpPr txBox="1"/>
          <p:nvPr>
            <p:custDataLst>
              <p:tags r:id="rId5"/>
            </p:custDataLst>
          </p:nvPr>
        </p:nvSpPr>
        <p:spPr>
          <a:xfrm>
            <a:off x="4893630" y="4745641"/>
            <a:ext cx="2673350" cy="382270"/>
          </a:xfrm>
          <a:prstGeom prst="rect">
            <a:avLst/>
          </a:prstGeom>
          <a:noFill/>
          <a:ln w="9525">
            <a:noFill/>
          </a:ln>
        </p:spPr>
        <p:txBody>
          <a:bodyPr anchor="t" anchorCtr="0">
            <a:noAutofit/>
          </a:bodyPr>
          <a:lstStyle/>
          <a:p>
            <a:pPr algn="ctr"/>
            <a:r>
              <a:rPr lang="en-US" altLang="zh-CN" dirty="0">
                <a:latin typeface="Arial" panose="020B0604020202020204" pitchFamily="34" charset="0"/>
                <a:ea typeface="宋体" pitchFamily="2" charset="-122"/>
              </a:rPr>
              <a:t>3x4x3 resolution</a:t>
            </a:r>
          </a:p>
        </p:txBody>
      </p:sp>
      <p:sp>
        <p:nvSpPr>
          <p:cNvPr id="57351" name="TextBox 9"/>
          <p:cNvSpPr txBox="1"/>
          <p:nvPr>
            <p:custDataLst>
              <p:tags r:id="rId6"/>
            </p:custDataLst>
          </p:nvPr>
        </p:nvSpPr>
        <p:spPr>
          <a:xfrm>
            <a:off x="8449223" y="4716145"/>
            <a:ext cx="2673350" cy="382270"/>
          </a:xfrm>
          <a:prstGeom prst="rect">
            <a:avLst/>
          </a:prstGeom>
          <a:noFill/>
          <a:ln w="9525">
            <a:noFill/>
          </a:ln>
        </p:spPr>
        <p:txBody>
          <a:bodyPr anchor="t" anchorCtr="0">
            <a:noAutofit/>
          </a:bodyPr>
          <a:lstStyle/>
          <a:p>
            <a:pPr algn="ctr"/>
            <a:r>
              <a:rPr lang="en-US" altLang="zh-CN" dirty="0">
                <a:latin typeface="Arial" panose="020B0604020202020204" pitchFamily="34" charset="0"/>
                <a:ea typeface="宋体" pitchFamily="2" charset="-122"/>
              </a:rPr>
              <a:t>8x3x3 resolution</a:t>
            </a:r>
          </a:p>
        </p:txBody>
      </p:sp>
      <p:sp>
        <p:nvSpPr>
          <p:cNvPr id="11" name="TextBox 10"/>
          <p:cNvSpPr txBox="1"/>
          <p:nvPr>
            <p:custDataLst>
              <p:tags r:id="rId7"/>
            </p:custDataLst>
          </p:nvPr>
        </p:nvSpPr>
        <p:spPr>
          <a:xfrm>
            <a:off x="1411834" y="5453030"/>
            <a:ext cx="9633319" cy="932815"/>
          </a:xfrm>
          <a:prstGeom prst="rect">
            <a:avLst/>
          </a:prstGeo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Consider the resolution of various color histogram bin</a:t>
            </a:r>
            <a:r>
              <a:rPr kumimoji="0" lang="en-US" altLang="zh-CN" sz="2400" b="0" i="0" u="none" strike="noStrike" kern="1200" cap="none" spc="0" normalizeH="0" baseline="0" noProof="0" dirty="0">
                <a:ln>
                  <a:noFill/>
                </a:ln>
                <a:solidFill>
                  <a:schemeClr val="dk1"/>
                </a:solidFill>
                <a:effectLst/>
                <a:uLnTx/>
                <a:uFillTx/>
                <a:latin typeface="+mn-lt"/>
                <a:ea typeface="+mn-ea"/>
                <a:cs typeface="+mn-cs"/>
              </a:rPr>
              <a:t>s</a:t>
            </a:r>
            <a:r>
              <a:rPr kumimoji="0" lang="en-US" sz="2400" b="0" i="0" u="none" strike="noStrike" kern="1200" cap="none" spc="0" normalizeH="0" baseline="0" noProof="0" dirty="0">
                <a:ln>
                  <a:noFill/>
                </a:ln>
                <a:solidFill>
                  <a:schemeClr val="dk1"/>
                </a:solidFill>
                <a:effectLst/>
                <a:uLnTx/>
                <a:uFillTx/>
                <a:latin typeface="+mn-lt"/>
                <a:ea typeface="+mn-ea"/>
                <a:cs typeface="+mn-cs"/>
              </a:rPr>
              <a:t> in RGB space.   The resolution of each axis may be set independently of the others.</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42</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3" name="图片 2"/>
          <p:cNvPicPr>
            <a:picLocks noChangeAspect="1"/>
          </p:cNvPicPr>
          <p:nvPr>
            <p:custDataLst>
              <p:tags r:id="rId2"/>
            </p:custDataLst>
          </p:nvPr>
        </p:nvPicPr>
        <p:blipFill>
          <a:blip r:embed="rId5"/>
          <a:stretch>
            <a:fillRect/>
          </a:stretch>
        </p:blipFill>
        <p:spPr>
          <a:xfrm>
            <a:off x="1885315" y="1196975"/>
            <a:ext cx="8286750" cy="5524500"/>
          </a:xfrm>
          <a:prstGeom prst="rect">
            <a:avLst/>
          </a:prstGeom>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43</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62466" name="Rectangle 3"/>
          <p:cNvSpPr>
            <a:spLocks noGrp="1"/>
          </p:cNvSpPr>
          <p:nvPr>
            <p:ph idx="1"/>
            <p:custDataLst>
              <p:tags r:id="rId2"/>
            </p:custDataLst>
          </p:nvPr>
        </p:nvSpPr>
        <p:spPr>
          <a:xfrm>
            <a:off x="1974946" y="1238249"/>
            <a:ext cx="11235593" cy="4778375"/>
          </a:xfrm>
        </p:spPr>
        <p:txBody>
          <a:bodyPr vert="horz" wrap="square" lIns="91440" tIns="45720" rIns="91440" bIns="45720" anchor="t" anchorCtr="0"/>
          <a:lstStyle/>
          <a:p>
            <a:r>
              <a:rPr lang="en-US" altLang="zh-CN" dirty="0">
                <a:ea typeface="宋体" pitchFamily="2" charset="-122"/>
              </a:rPr>
              <a:t>RGB to HSV:</a:t>
            </a:r>
          </a:p>
        </p:txBody>
      </p:sp>
      <mc:AlternateContent xmlns:mc="http://schemas.openxmlformats.org/markup-compatibility/2006" xmlns:a14="http://schemas.microsoft.com/office/drawing/2010/main">
        <mc:Choice Requires="a14">
          <p:sp>
            <p:nvSpPr>
              <p:cNvPr id="3" name="文本框 2"/>
              <p:cNvSpPr txBox="1"/>
              <p:nvPr/>
            </p:nvSpPr>
            <p:spPr>
              <a:xfrm>
                <a:off x="3103816" y="2036381"/>
                <a:ext cx="5514340" cy="169164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h</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pitchFamily="18" charset="0"/>
                              <a:cs typeface="Cambria Math" panose="02040503050406030204" charset="0"/>
                            </a:rPr>
                          </m:ctrlPr>
                        </m:dPr>
                        <m:e>
                          <m:eqArr>
                            <m:eqArrPr>
                              <m:ctrlPr>
                                <a:rPr lang="en-US" altLang="zh-CN" i="1">
                                  <a:latin typeface="Cambria Math" panose="02040503050406030204" pitchFamily="18" charset="0"/>
                                  <a:cs typeface="Cambria Math" panose="02040503050406030204" charset="0"/>
                                </a:rPr>
                              </m:ctrlPr>
                            </m:eqArrPr>
                            <m:e>
                              <m:r>
                                <a:rPr lang="en-US" altLang="zh-CN" i="1">
                                  <a:latin typeface="Cambria Math" panose="02040503050406030204" charset="0"/>
                                  <a:cs typeface="Cambria Math" panose="02040503050406030204" charset="0"/>
                                </a:rPr>
                                <m:t>𝑎𝑟𝑐𝑐𝑜𝑠</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2</m:t>
                                  </m:r>
                                  <m:rad>
                                    <m:radPr>
                                      <m:degHide m:val="on"/>
                                      <m:ctrlPr>
                                        <a:rPr lang="en-US" altLang="zh-CN" i="1">
                                          <a:latin typeface="Cambria Math" panose="02040503050406030204" pitchFamily="18" charset="0"/>
                                          <a:cs typeface="Cambria Math" panose="02040503050406030204" charset="0"/>
                                        </a:rPr>
                                      </m:ctrlPr>
                                    </m:radPr>
                                    <m:deg/>
                                    <m:e>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e>
                                  </m:rad>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e>
                            <m:e>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𝜋</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𝑎𝑟𝑐𝑐𝑜𝑠</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2</m:t>
                                  </m:r>
                                  <m:rad>
                                    <m:radPr>
                                      <m:degHide m:val="on"/>
                                      <m:ctrlPr>
                                        <a:rPr lang="en-US" altLang="zh-CN" i="1">
                                          <a:latin typeface="Cambria Math" panose="02040503050406030204" pitchFamily="18" charset="0"/>
                                          <a:cs typeface="Cambria Math" panose="02040503050406030204" charset="0"/>
                                        </a:rPr>
                                      </m:ctrlPr>
                                    </m:radPr>
                                    <m:deg/>
                                    <m:e>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e>
                                  </m:rad>
                                </m:den>
                              </m:f>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𝑔</m:t>
                              </m:r>
                            </m:e>
                          </m:eqArr>
                        </m:e>
                      </m:d>
                    </m:oMath>
                  </m:oMathPara>
                </a14:m>
                <a:endParaRPr lang="en-US" altLang="zh-CN" i="1">
                  <a:latin typeface="Cambria Math" panose="02040503050406030204" charset="0"/>
                  <a:cs typeface="Cambria Math" panose="02040503050406030204" charset="0"/>
                </a:endParaRPr>
              </a:p>
              <a:p>
                <a:pPr algn="l"/>
                <a:endParaRPr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3103816" y="2036381"/>
                <a:ext cx="5514340" cy="1691640"/>
              </a:xfrm>
              <a:prstGeom prst="rect">
                <a:avLst/>
              </a:prstGeom>
              <a:blipFill rotWithShape="1">
                <a:blip r:embed="rId5"/>
                <a:stretch>
                  <a:fillRect l="-10" t="-34" r="10" b="3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103816" y="3952811"/>
                <a:ext cx="3206750" cy="66294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m:t>
                      </m:r>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𝑚𝑎𝑥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𝑚𝑎𝑥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den>
                      </m:f>
                    </m:oMath>
                  </m:oMathPara>
                </a14:m>
                <a:endParaRPr lang="zh-CN" altLang="en-US"/>
              </a:p>
            </p:txBody>
          </p:sp>
        </mc:Choice>
        <mc:Fallback xmlns="">
          <p:sp>
            <p:nvSpPr>
              <p:cNvPr id="4" name="文本框 3"/>
              <p:cNvSpPr txBox="1">
                <a:spLocks noRot="1" noChangeAspect="1" noMove="1" noResize="1" noEditPoints="1" noAdjustHandles="1" noChangeArrowheads="1" noChangeShapeType="1" noTextEdit="1"/>
              </p:cNvSpPr>
              <p:nvPr/>
            </p:nvSpPr>
            <p:spPr>
              <a:xfrm>
                <a:off x="3103816" y="3952811"/>
                <a:ext cx="3206750" cy="662940"/>
              </a:xfrm>
              <a:prstGeom prst="rect">
                <a:avLst/>
              </a:prstGeom>
              <a:blipFill rotWithShape="1">
                <a:blip r:embed="rId6"/>
                <a:stretch>
                  <a:fillRect l="-18" t="-86" r="-3547" b="8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103816" y="4898961"/>
                <a:ext cx="1801495" cy="6134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𝑚𝑎𝑥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255</m:t>
                          </m:r>
                        </m:den>
                      </m:f>
                    </m:oMath>
                  </m:oMathPara>
                </a14:m>
                <a:endParaRPr lang="zh-CN" altLang="en-US"/>
              </a:p>
            </p:txBody>
          </p:sp>
        </mc:Choice>
        <mc:Fallback xmlns="">
          <p:sp>
            <p:nvSpPr>
              <p:cNvPr id="6" name="文本框 5"/>
              <p:cNvSpPr txBox="1">
                <a:spLocks noRot="1" noChangeAspect="1" noMove="1" noResize="1" noEditPoints="1" noAdjustHandles="1" noChangeArrowheads="1" noChangeShapeType="1" noTextEdit="1"/>
              </p:cNvSpPr>
              <p:nvPr/>
            </p:nvSpPr>
            <p:spPr>
              <a:xfrm>
                <a:off x="3103816" y="4898961"/>
                <a:ext cx="1801495" cy="613410"/>
              </a:xfrm>
              <a:prstGeom prst="rect">
                <a:avLst/>
              </a:prstGeom>
              <a:blipFill rotWithShape="1">
                <a:blip r:embed="rId7"/>
                <a:stretch>
                  <a:fillRect l="-32" t="-93" r="-2013" b="9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103816" y="5749226"/>
                <a:ext cx="3641725" cy="3683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𝐻</m:t>
                      </m:r>
                      <m:r>
                        <a:rPr lang="en-US" altLang="zh-CN" i="1">
                          <a:latin typeface="Cambria Math" panose="02040503050406030204" charset="0"/>
                          <a:cs typeface="Cambria Math" panose="02040503050406030204" charset="0"/>
                        </a:rPr>
                        <m:t>∈[0°, 360°], </m:t>
                      </m:r>
                      <m:r>
                        <a:rPr lang="en-US" altLang="zh-CN" i="1">
                          <a:latin typeface="Cambria Math" panose="02040503050406030204" charset="0"/>
                          <a:cs typeface="Cambria Math" panose="02040503050406030204" charset="0"/>
                        </a:rPr>
                        <m:t>𝑆</m:t>
                      </m:r>
                      <m:r>
                        <a:rPr lang="en-US" altLang="zh-CN" i="1">
                          <a:latin typeface="Cambria Math" panose="02040503050406030204" charset="0"/>
                          <a:cs typeface="Cambria Math" panose="02040503050406030204" charset="0"/>
                        </a:rPr>
                        <m:t>∈[0, 1], </m:t>
                      </m:r>
                      <m:r>
                        <a:rPr lang="en-US" altLang="zh-CN" i="1">
                          <a:latin typeface="Cambria Math" panose="02040503050406030204" charset="0"/>
                          <a:cs typeface="Cambria Math" panose="02040503050406030204" charset="0"/>
                        </a:rPr>
                        <m:t>𝑉</m:t>
                      </m:r>
                      <m:r>
                        <a:rPr lang="en-US" altLang="zh-CN" i="1">
                          <a:latin typeface="Cambria Math" panose="02040503050406030204" charset="0"/>
                          <a:cs typeface="Cambria Math" panose="02040503050406030204" charset="0"/>
                        </a:rPr>
                        <m:t>∈[0, 1]</m:t>
                      </m:r>
                    </m:oMath>
                  </m:oMathPara>
                </a14:m>
                <a:endParaRPr lang="en-US" altLang="zh-CN"/>
              </a:p>
            </p:txBody>
          </p:sp>
        </mc:Choice>
        <mc:Fallback xmlns="">
          <p:sp>
            <p:nvSpPr>
              <p:cNvPr id="7" name="文本框 6"/>
              <p:cNvSpPr txBox="1">
                <a:spLocks noRot="1" noChangeAspect="1" noMove="1" noResize="1" noEditPoints="1" noAdjustHandles="1" noChangeArrowheads="1" noChangeShapeType="1" noTextEdit="1"/>
              </p:cNvSpPr>
              <p:nvPr/>
            </p:nvSpPr>
            <p:spPr>
              <a:xfrm>
                <a:off x="3103816" y="5749226"/>
                <a:ext cx="3641725" cy="368300"/>
              </a:xfrm>
              <a:prstGeom prst="rect">
                <a:avLst/>
              </a:prstGeom>
              <a:blipFill rotWithShape="1">
                <a:blip r:embed="rId8"/>
                <a:stretch>
                  <a:fillRect l="-16" t="-155" r="-10045" b="155"/>
                </a:stretch>
              </a:blipFill>
            </p:spPr>
            <p:txBody>
              <a:bodyPr/>
              <a:lstStyle/>
              <a:p>
                <a:r>
                  <a:rPr lang="en-US" altLang="en-US">
                    <a:noFill/>
                  </a:rPr>
                  <a:t> </a:t>
                </a:r>
              </a:p>
            </p:txBody>
          </p:sp>
        </mc:Fallback>
      </mc:AlternateContent>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44</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63491" name="Rectangle 3"/>
          <p:cNvSpPr>
            <a:spLocks noGrp="1"/>
          </p:cNvSpPr>
          <p:nvPr>
            <p:ph idx="1"/>
            <p:custDataLst>
              <p:tags r:id="rId2"/>
            </p:custDataLst>
          </p:nvPr>
        </p:nvSpPr>
        <p:spPr>
          <a:xfrm>
            <a:off x="698091" y="1196975"/>
            <a:ext cx="10913806" cy="5524500"/>
          </a:xfrm>
        </p:spPr>
        <p:txBody>
          <a:bodyPr vert="horz" wrap="square" lIns="91440" tIns="45720" rIns="91440" bIns="45720" anchor="t" anchorCtr="0"/>
          <a:lstStyle/>
          <a:p>
            <a:pPr>
              <a:lnSpc>
                <a:spcPct val="125000"/>
              </a:lnSpc>
              <a:spcAft>
                <a:spcPts val="0"/>
              </a:spcAft>
            </a:pPr>
            <a:r>
              <a:rPr lang="en-US" altLang="zh-CN" sz="2000" dirty="0">
                <a:ea typeface="宋体" pitchFamily="2" charset="-122"/>
              </a:rPr>
              <a:t>We can find from the HSV space: </a:t>
            </a:r>
          </a:p>
          <a:p>
            <a:pPr>
              <a:lnSpc>
                <a:spcPct val="125000"/>
              </a:lnSpc>
              <a:spcAft>
                <a:spcPts val="0"/>
              </a:spcAft>
            </a:pPr>
            <a:r>
              <a:rPr lang="en-US" altLang="zh-CN" sz="2000" dirty="0">
                <a:ea typeface="宋体" pitchFamily="2" charset="-122"/>
              </a:rPr>
              <a:t>Hue: [21, 40]-&gt;Orange</a:t>
            </a:r>
            <a:r>
              <a:rPr lang="zh-CN" altLang="en-US" sz="2000" dirty="0">
                <a:ea typeface="宋体" pitchFamily="2" charset="-122"/>
              </a:rPr>
              <a:t>，</a:t>
            </a:r>
            <a:r>
              <a:rPr lang="en-US" altLang="zh-CN" sz="2000" dirty="0">
                <a:ea typeface="宋体" pitchFamily="2" charset="-122"/>
              </a:rPr>
              <a:t>[41, 75] -&gt;Yellow, [76, 155] -&gt;Green, [156, 190] -&gt;Cyan, [191, 270] -&gt;Blue, [271, 295] -&gt;Purple, [296, 315] -&gt;Magenta, [316, 20] -&gt;Red.</a:t>
            </a:r>
          </a:p>
          <a:p>
            <a:pPr>
              <a:lnSpc>
                <a:spcPct val="125000"/>
              </a:lnSpc>
              <a:spcAft>
                <a:spcPts val="0"/>
              </a:spcAft>
            </a:pPr>
            <a:r>
              <a:rPr lang="en-US" altLang="zh-CN" sz="2000" dirty="0">
                <a:ea typeface="宋体" pitchFamily="2" charset="-122"/>
              </a:rPr>
              <a:t>Saturation: [0, 0.2] -&gt; human eye cannot identify hue, appear to gray, (0.2, 0.7]-&gt;we can see color, (0.7, 1]-&gt;Hue keeps slight changes. </a:t>
            </a:r>
          </a:p>
          <a:p>
            <a:pPr>
              <a:lnSpc>
                <a:spcPct val="125000"/>
              </a:lnSpc>
              <a:spcAft>
                <a:spcPts val="0"/>
              </a:spcAft>
            </a:pPr>
            <a:r>
              <a:rPr lang="en-US" altLang="zh-CN" sz="2000" dirty="0">
                <a:ea typeface="宋体" pitchFamily="2" charset="-122"/>
              </a:rPr>
              <a:t>Value: [0, 0.2] -&gt; appear to black, (0.2, 0.7]-&gt;noted the changes, (0.7, 1]-&gt;appear to white.</a:t>
            </a:r>
          </a:p>
        </p:txBody>
      </p:sp>
      <p:pic>
        <p:nvPicPr>
          <p:cNvPr id="63492" name="Picture 5"/>
          <p:cNvPicPr>
            <a:picLocks noChangeAspect="1"/>
          </p:cNvPicPr>
          <p:nvPr>
            <p:custDataLst>
              <p:tags r:id="rId3"/>
            </p:custDataLst>
          </p:nvPr>
        </p:nvPicPr>
        <p:blipFill>
          <a:blip r:embed="rId6"/>
          <a:stretch>
            <a:fillRect/>
          </a:stretch>
        </p:blipFill>
        <p:spPr>
          <a:xfrm>
            <a:off x="5509260" y="6134100"/>
            <a:ext cx="2014538" cy="360363"/>
          </a:xfrm>
          <a:prstGeom prst="rect">
            <a:avLst/>
          </a:prstGeom>
          <a:noFill/>
          <a:ln w="12700">
            <a:noFill/>
          </a:ln>
        </p:spPr>
      </p:pic>
      <mc:AlternateContent xmlns:mc="http://schemas.openxmlformats.org/markup-compatibility/2006" xmlns:a14="http://schemas.microsoft.com/office/drawing/2010/main">
        <mc:Choice Requires="a14">
          <p:sp>
            <p:nvSpPr>
              <p:cNvPr id="3" name="文本框 2"/>
              <p:cNvSpPr txBox="1"/>
              <p:nvPr/>
            </p:nvSpPr>
            <p:spPr>
              <a:xfrm>
                <a:off x="1537906" y="4141406"/>
                <a:ext cx="2426970" cy="23533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𝐻</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pitchFamily="18" charset="0"/>
                              <a:cs typeface="Cambria Math" panose="02040503050406030204" charset="0"/>
                            </a:rPr>
                          </m:ctrlPr>
                        </m:dPr>
                        <m:e>
                          <m:eqArr>
                            <m:eqArrPr>
                              <m:ctrlPr>
                                <a:rPr lang="en-US" altLang="zh-CN" i="1">
                                  <a:latin typeface="Cambria Math" panose="02040503050406030204" pitchFamily="18" charset="0"/>
                                  <a:cs typeface="Cambria Math" panose="02040503050406030204" charset="0"/>
                                </a:rPr>
                              </m:ctrlPr>
                            </m:eqArrPr>
                            <m:e>
                              <m:r>
                                <a:rPr lang="en-US" altLang="zh-CN" i="1">
                                  <a:latin typeface="Cambria Math" panose="02040503050406030204" charset="0"/>
                                  <a:cs typeface="Cambria Math" panose="02040503050406030204" charset="0"/>
                                </a:rPr>
                                <m:t>0, </m:t>
                              </m:r>
                              <m:r>
                                <a:rPr lang="en-US" altLang="zh-CN" i="1">
                                  <a:latin typeface="Cambria Math" panose="02040503050406030204" charset="0"/>
                                  <a:cs typeface="Cambria Math" panose="02040503050406030204" charset="0"/>
                                </a:rPr>
                                <m:t>h</m:t>
                              </m:r>
                              <m:r>
                                <a:rPr lang="en-US" altLang="zh-CN" i="1">
                                  <a:latin typeface="Cambria Math" panose="02040503050406030204" charset="0"/>
                                  <a:cs typeface="Cambria Math" panose="02040503050406030204" charset="0"/>
                                </a:rPr>
                                <m:t>∈[316, 20]</m:t>
                              </m:r>
                            </m:e>
                            <m:e>
                              <m:r>
                                <a:rPr lang="en-US" altLang="zh-CN" i="1">
                                  <a:latin typeface="Cambria Math" panose="02040503050406030204" charset="0"/>
                                  <a:cs typeface="Cambria Math" panose="02040503050406030204" charset="0"/>
                                </a:rPr>
                                <m:t>1, </m:t>
                              </m:r>
                              <m:r>
                                <a:rPr lang="en-US" altLang="zh-CN" i="1">
                                  <a:latin typeface="Cambria Math" panose="02040503050406030204" charset="0"/>
                                  <a:cs typeface="Cambria Math" panose="02040503050406030204" charset="0"/>
                                </a:rPr>
                                <m:t>h</m:t>
                              </m:r>
                              <m:r>
                                <a:rPr lang="en-US" altLang="zh-CN" i="1">
                                  <a:latin typeface="Cambria Math" panose="02040503050406030204" charset="0"/>
                                  <a:cs typeface="Cambria Math" panose="02040503050406030204" charset="0"/>
                                </a:rPr>
                                <m:t>∈[21, 40]</m:t>
                              </m:r>
                            </m:e>
                            <m:e>
                              <m:r>
                                <a:rPr lang="en-US" altLang="zh-CN" i="1">
                                  <a:latin typeface="Cambria Math" panose="02040503050406030204" charset="0"/>
                                  <a:cs typeface="Cambria Math" panose="02040503050406030204" charset="0"/>
                                </a:rPr>
                                <m:t>2, </m:t>
                              </m:r>
                              <m:r>
                                <a:rPr lang="en-US" altLang="zh-CN" i="1">
                                  <a:latin typeface="Cambria Math" panose="02040503050406030204" charset="0"/>
                                  <a:cs typeface="Cambria Math" panose="02040503050406030204" charset="0"/>
                                </a:rPr>
                                <m:t>h</m:t>
                              </m:r>
                              <m:r>
                                <a:rPr lang="en-US" altLang="zh-CN" i="1">
                                  <a:latin typeface="Cambria Math" panose="02040503050406030204" charset="0"/>
                                  <a:cs typeface="Cambria Math" panose="02040503050406030204" charset="0"/>
                                </a:rPr>
                                <m:t>∈[41, 75]</m:t>
                              </m:r>
                            </m:e>
                            <m:e>
                              <m:r>
                                <a:rPr lang="en-US" altLang="zh-CN" i="1">
                                  <a:latin typeface="Cambria Math" panose="02040503050406030204" charset="0"/>
                                  <a:cs typeface="Cambria Math" panose="02040503050406030204" charset="0"/>
                                </a:rPr>
                                <m:t>3, </m:t>
                              </m:r>
                              <m:r>
                                <a:rPr lang="en-US" altLang="zh-CN" i="1">
                                  <a:latin typeface="Cambria Math" panose="02040503050406030204" charset="0"/>
                                  <a:cs typeface="Cambria Math" panose="02040503050406030204" charset="0"/>
                                </a:rPr>
                                <m:t>h</m:t>
                              </m:r>
                              <m:r>
                                <a:rPr lang="en-US" altLang="zh-CN" i="1">
                                  <a:latin typeface="Cambria Math" panose="02040503050406030204" charset="0"/>
                                  <a:cs typeface="Cambria Math" panose="02040503050406030204" charset="0"/>
                                </a:rPr>
                                <m:t>∈[76,155]</m:t>
                              </m:r>
                            </m:e>
                            <m:e>
                              <m:r>
                                <a:rPr lang="en-US" altLang="zh-CN" i="1">
                                  <a:latin typeface="Cambria Math" panose="02040503050406030204" charset="0"/>
                                  <a:cs typeface="Cambria Math" panose="02040503050406030204" charset="0"/>
                                </a:rPr>
                                <m:t>4,</m:t>
                              </m:r>
                              <m:r>
                                <a:rPr lang="en-US" altLang="zh-CN" i="1">
                                  <a:latin typeface="Cambria Math" panose="02040503050406030204" charset="0"/>
                                  <a:cs typeface="Cambria Math" panose="02040503050406030204" charset="0"/>
                                </a:rPr>
                                <m:t>h</m:t>
                              </m:r>
                              <m:r>
                                <a:rPr lang="en-US" altLang="zh-CN" i="1">
                                  <a:latin typeface="Cambria Math" panose="02040503050406030204" charset="0"/>
                                  <a:cs typeface="Cambria Math" panose="02040503050406030204" charset="0"/>
                                </a:rPr>
                                <m:t>∈[156,190]</m:t>
                              </m:r>
                            </m:e>
                            <m:e>
                              <m:r>
                                <a:rPr lang="en-US" altLang="zh-CN" i="1">
                                  <a:latin typeface="Cambria Math" panose="02040503050406030204" charset="0"/>
                                  <a:cs typeface="Cambria Math" panose="02040503050406030204" charset="0"/>
                                </a:rPr>
                                <m:t>5,</m:t>
                              </m:r>
                              <m:r>
                                <a:rPr lang="en-US" altLang="zh-CN" i="1">
                                  <a:latin typeface="Cambria Math" panose="02040503050406030204" charset="0"/>
                                  <a:cs typeface="Cambria Math" panose="02040503050406030204" charset="0"/>
                                </a:rPr>
                                <m:t>h</m:t>
                              </m:r>
                              <m:r>
                                <a:rPr lang="en-US" altLang="zh-CN" i="1">
                                  <a:latin typeface="Cambria Math" panose="02040503050406030204" charset="0"/>
                                  <a:cs typeface="Cambria Math" panose="02040503050406030204" charset="0"/>
                                </a:rPr>
                                <m:t>∈[191,270]</m:t>
                              </m:r>
                            </m:e>
                            <m:e>
                              <m:r>
                                <a:rPr lang="en-US" altLang="zh-CN" i="1">
                                  <a:latin typeface="Cambria Math" panose="02040503050406030204" charset="0"/>
                                  <a:cs typeface="Cambria Math" panose="02040503050406030204" charset="0"/>
                                </a:rPr>
                                <m:t>6,</m:t>
                              </m:r>
                              <m:r>
                                <a:rPr lang="en-US" altLang="zh-CN" i="1">
                                  <a:latin typeface="Cambria Math" panose="02040503050406030204" charset="0"/>
                                  <a:cs typeface="Cambria Math" panose="02040503050406030204" charset="0"/>
                                </a:rPr>
                                <m:t>h</m:t>
                              </m:r>
                              <m:r>
                                <a:rPr lang="en-US" altLang="zh-CN" i="1">
                                  <a:latin typeface="Cambria Math" panose="02040503050406030204" charset="0"/>
                                  <a:cs typeface="Cambria Math" panose="02040503050406030204" charset="0"/>
                                </a:rPr>
                                <m:t>∈[271,295]</m:t>
                              </m:r>
                            </m:e>
                            <m:e>
                              <m:r>
                                <a:rPr lang="en-US" altLang="zh-CN" i="1">
                                  <a:latin typeface="Cambria Math" panose="02040503050406030204" charset="0"/>
                                  <a:cs typeface="Cambria Math" panose="02040503050406030204" charset="0"/>
                                </a:rPr>
                                <m:t>7,</m:t>
                              </m:r>
                              <m:r>
                                <a:rPr lang="en-US" altLang="zh-CN" i="1">
                                  <a:latin typeface="Cambria Math" panose="02040503050406030204" charset="0"/>
                                  <a:cs typeface="Cambria Math" panose="02040503050406030204" charset="0"/>
                                </a:rPr>
                                <m:t>h</m:t>
                              </m:r>
                              <m:r>
                                <a:rPr lang="en-US" altLang="zh-CN" i="1">
                                  <a:latin typeface="Cambria Math" panose="02040503050406030204" charset="0"/>
                                  <a:cs typeface="Cambria Math" panose="02040503050406030204" charset="0"/>
                                </a:rPr>
                                <m:t>∈[296,315] </m:t>
                              </m:r>
                            </m:e>
                          </m:eqArr>
                        </m:e>
                      </m:d>
                    </m:oMath>
                  </m:oMathPara>
                </a14:m>
                <a:endParaRPr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1537906" y="4141406"/>
                <a:ext cx="2426970" cy="2353310"/>
              </a:xfrm>
              <a:prstGeom prst="rect">
                <a:avLst/>
              </a:prstGeom>
              <a:blipFill rotWithShape="1">
                <a:blip r:embed="rId7"/>
                <a:stretch>
                  <a:fillRect l="-24" t="-24" r="24" b="2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4305236" y="4573841"/>
                <a:ext cx="2195830" cy="97091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𝑆</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pitchFamily="18" charset="0"/>
                              <a:cs typeface="Cambria Math" panose="02040503050406030204" charset="0"/>
                            </a:rPr>
                          </m:ctrlPr>
                        </m:dPr>
                        <m:e>
                          <m:eqArr>
                            <m:eqArrPr>
                              <m:ctrlPr>
                                <a:rPr lang="en-US" altLang="zh-CN" i="1">
                                  <a:latin typeface="Cambria Math" panose="02040503050406030204" pitchFamily="18" charset="0"/>
                                  <a:cs typeface="Cambria Math" panose="02040503050406030204" charset="0"/>
                                </a:rPr>
                              </m:ctrlPr>
                            </m:eqArrPr>
                            <m:e>
                              <m:r>
                                <a:rPr lang="en-US" altLang="zh-CN" i="1">
                                  <a:latin typeface="Cambria Math" panose="02040503050406030204" charset="0"/>
                                  <a:cs typeface="Cambria Math" panose="02040503050406030204" charset="0"/>
                                </a:rPr>
                                <m:t>0, </m:t>
                              </m:r>
                              <m:r>
                                <a:rPr lang="en-US" altLang="zh-CN" i="1">
                                  <a:latin typeface="Cambria Math" panose="02040503050406030204" charset="0"/>
                                  <a:cs typeface="Cambria Math" panose="02040503050406030204" charset="0"/>
                                </a:rPr>
                                <m:t>𝑠</m:t>
                              </m:r>
                              <m:r>
                                <a:rPr lang="en-US" altLang="zh-CN" i="1">
                                  <a:latin typeface="Cambria Math" panose="02040503050406030204" charset="0"/>
                                  <a:cs typeface="Cambria Math" panose="02040503050406030204" charset="0"/>
                                </a:rPr>
                                <m:t>∈[0, 0.2]</m:t>
                              </m:r>
                            </m:e>
                            <m:e>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𝑠</m:t>
                              </m:r>
                              <m:r>
                                <a:rPr lang="en-US" altLang="zh-CN" i="1">
                                  <a:latin typeface="Cambria Math" panose="02040503050406030204" charset="0"/>
                                  <a:cs typeface="Cambria Math" panose="02040503050406030204" charset="0"/>
                                </a:rPr>
                                <m:t>∈(0.2, 0.7]</m:t>
                              </m:r>
                            </m:e>
                            <m:e>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𝑠</m:t>
                              </m:r>
                              <m:r>
                                <a:rPr lang="en-US" altLang="zh-CN" i="1">
                                  <a:latin typeface="Cambria Math" panose="02040503050406030204" charset="0"/>
                                  <a:cs typeface="Cambria Math" panose="02040503050406030204" charset="0"/>
                                </a:rPr>
                                <m:t>∈(0.7, 1]</m:t>
                              </m:r>
                            </m:e>
                          </m:eqArr>
                        </m:e>
                      </m:d>
                    </m:oMath>
                  </m:oMathPara>
                </a14:m>
                <a:endParaRPr lang="zh-CN" altLang="en-US"/>
              </a:p>
            </p:txBody>
          </p:sp>
        </mc:Choice>
        <mc:Fallback xmlns="">
          <p:sp>
            <p:nvSpPr>
              <p:cNvPr id="6" name="文本框 5"/>
              <p:cNvSpPr txBox="1">
                <a:spLocks noRot="1" noChangeAspect="1" noMove="1" noResize="1" noEditPoints="1" noAdjustHandles="1" noChangeArrowheads="1" noChangeShapeType="1" noTextEdit="1"/>
              </p:cNvSpPr>
              <p:nvPr/>
            </p:nvSpPr>
            <p:spPr>
              <a:xfrm>
                <a:off x="4305236" y="4573841"/>
                <a:ext cx="2195830" cy="970915"/>
              </a:xfrm>
              <a:prstGeom prst="rect">
                <a:avLst/>
              </a:prstGeom>
              <a:blipFill rotWithShape="1">
                <a:blip r:embed="rId8"/>
                <a:stretch>
                  <a:fillRect l="-26" t="-59" r="26" b="5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682676" y="4573841"/>
                <a:ext cx="2311400" cy="970915"/>
              </a:xfrm>
              <a:prstGeom prst="rect">
                <a:avLst/>
              </a:prstGeom>
              <a:noFill/>
            </p:spPr>
            <p:txBody>
              <a:bodyPr wrap="none" rtlCol="0" anchor="t">
                <a:spAutoFit/>
              </a:bodyPr>
              <a:lstStyle/>
              <a:p>
                <a:pPr algn="l"/>
                <a:r>
                  <a:rPr lang="en-US" altLang="zh-CN" dirty="0">
                    <a:ea typeface="宋体" pitchFamily="2" charset="-122"/>
                    <a:sym typeface="+mn-ea"/>
                  </a:rPr>
                  <a:t> </a:t>
                </a:r>
                <a14:m>
                  <m:oMath xmlns:m="http://schemas.openxmlformats.org/officeDocument/2006/math">
                    <m:r>
                      <a:rPr lang="en-US" altLang="zh-CN" i="1" dirty="0">
                        <a:latin typeface="Cambria Math" panose="02040503050406030204" charset="0"/>
                        <a:ea typeface="宋体" pitchFamily="2" charset="-122"/>
                        <a:cs typeface="Cambria Math" panose="02040503050406030204" charset="0"/>
                      </a:rPr>
                      <m:t>𝑉</m:t>
                    </m:r>
                    <m:r>
                      <a:rPr lang="en-US" altLang="zh-CN" i="1" dirty="0">
                        <a:latin typeface="Cambria Math" panose="02040503050406030204" charset="0"/>
                        <a:ea typeface="宋体" pitchFamily="2" charset="-122"/>
                        <a:cs typeface="Cambria Math" panose="02040503050406030204" charset="0"/>
                      </a:rPr>
                      <m:t>=</m:t>
                    </m:r>
                    <m:d>
                      <m:dPr>
                        <m:begChr m:val="{"/>
                        <m:endChr m:val=""/>
                        <m:ctrlPr>
                          <a:rPr lang="en-US" altLang="zh-CN" i="1" dirty="0">
                            <a:latin typeface="Cambria Math" panose="02040503050406030204" pitchFamily="18" charset="0"/>
                            <a:ea typeface="宋体" pitchFamily="2" charset="-122"/>
                            <a:cs typeface="Cambria Math" panose="02040503050406030204" charset="0"/>
                          </a:rPr>
                        </m:ctrlPr>
                      </m:dPr>
                      <m:e>
                        <m:eqArr>
                          <m:eqArrPr>
                            <m:ctrlPr>
                              <a:rPr lang="en-US" altLang="zh-CN" i="1" dirty="0">
                                <a:latin typeface="Cambria Math" panose="02040503050406030204" pitchFamily="18" charset="0"/>
                                <a:ea typeface="宋体" pitchFamily="2" charset="-122"/>
                                <a:cs typeface="Cambria Math" panose="02040503050406030204" charset="0"/>
                              </a:rPr>
                            </m:ctrlPr>
                          </m:eqArrPr>
                          <m:e>
                            <m:r>
                              <a:rPr lang="en-US" altLang="zh-CN" i="1" dirty="0">
                                <a:latin typeface="Cambria Math" panose="02040503050406030204" charset="0"/>
                                <a:ea typeface="宋体" pitchFamily="2" charset="-122"/>
                                <a:cs typeface="Cambria Math" panose="02040503050406030204" charset="0"/>
                              </a:rPr>
                              <m:t>0,</m:t>
                            </m:r>
                            <m:r>
                              <a:rPr lang="en-US" altLang="zh-CN" i="1" dirty="0">
                                <a:latin typeface="Cambria Math" panose="02040503050406030204" charset="0"/>
                                <a:ea typeface="宋体" pitchFamily="2" charset="-122"/>
                                <a:cs typeface="Cambria Math" panose="02040503050406030204" charset="0"/>
                              </a:rPr>
                              <m:t>𝑣</m:t>
                            </m:r>
                            <m:r>
                              <a:rPr lang="en-US" altLang="zh-CN" i="1">
                                <a:latin typeface="Cambria Math" panose="02040503050406030204" charset="0"/>
                                <a:cs typeface="Cambria Math" panose="02040503050406030204" charset="0"/>
                              </a:rPr>
                              <m:t>∈[0, 0.2]</m:t>
                            </m:r>
                          </m:e>
                          <m:e>
                            <m:r>
                              <a:rPr lang="en-US" altLang="zh-CN" i="1" dirty="0">
                                <a:latin typeface="Cambria Math" panose="02040503050406030204" charset="0"/>
                                <a:ea typeface="宋体" pitchFamily="2" charset="-122"/>
                                <a:cs typeface="Cambria Math" panose="02040503050406030204" charset="0"/>
                              </a:rPr>
                              <m:t>1, </m:t>
                            </m:r>
                            <m:r>
                              <a:rPr lang="en-US" altLang="zh-CN" i="1" dirty="0">
                                <a:latin typeface="Cambria Math" panose="02040503050406030204" charset="0"/>
                                <a:ea typeface="宋体" pitchFamily="2" charset="-122"/>
                                <a:cs typeface="Cambria Math" panose="02040503050406030204" charset="0"/>
                              </a:rPr>
                              <m:t>𝑣</m:t>
                            </m:r>
                            <m:r>
                              <a:rPr lang="en-US" altLang="zh-CN" i="1">
                                <a:latin typeface="Cambria Math" panose="02040503050406030204" charset="0"/>
                                <a:cs typeface="Cambria Math" panose="02040503050406030204" charset="0"/>
                              </a:rPr>
                              <m:t>∈(0.2, 0.7]</m:t>
                            </m:r>
                          </m:e>
                          <m:e>
                            <m:r>
                              <a:rPr lang="en-US" altLang="zh-CN" i="1">
                                <a:latin typeface="Cambria Math" panose="02040503050406030204" charset="0"/>
                                <a:cs typeface="Cambria Math" panose="02040503050406030204" charset="0"/>
                              </a:rPr>
                              <m:t>2, </m:t>
                            </m:r>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∈(0.7, 1]</m:t>
                            </m:r>
                          </m:e>
                        </m:eqArr>
                      </m:e>
                    </m:d>
                  </m:oMath>
                </a14:m>
                <a:endParaRPr lang="zh-CN" altLang="en-US"/>
              </a:p>
            </p:txBody>
          </p:sp>
        </mc:Choice>
        <mc:Fallback xmlns="">
          <p:sp>
            <p:nvSpPr>
              <p:cNvPr id="7" name="文本框 6"/>
              <p:cNvSpPr txBox="1">
                <a:spLocks noRot="1" noChangeAspect="1" noMove="1" noResize="1" noEditPoints="1" noAdjustHandles="1" noChangeArrowheads="1" noChangeShapeType="1" noTextEdit="1"/>
              </p:cNvSpPr>
              <p:nvPr/>
            </p:nvSpPr>
            <p:spPr>
              <a:xfrm>
                <a:off x="6682676" y="4573841"/>
                <a:ext cx="2311400" cy="970915"/>
              </a:xfrm>
              <a:prstGeom prst="rect">
                <a:avLst/>
              </a:prstGeom>
              <a:blipFill rotWithShape="1">
                <a:blip r:embed="rId9"/>
                <a:stretch>
                  <a:fillRect l="-25" t="-59" r="25" b="59"/>
                </a:stretch>
              </a:blipFill>
            </p:spPr>
            <p:txBody>
              <a:bodyPr/>
              <a:lstStyle/>
              <a:p>
                <a:r>
                  <a:rPr lang="en-US" altLang="en-US">
                    <a:noFill/>
                  </a:rPr>
                  <a:t> </a:t>
                </a:r>
              </a:p>
            </p:txBody>
          </p:sp>
        </mc:Fallback>
      </mc:AlternateContent>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45</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64514" name="Rectangle 3"/>
          <p:cNvSpPr>
            <a:spLocks noGrp="1"/>
          </p:cNvSpPr>
          <p:nvPr>
            <p:ph idx="1"/>
            <p:custDataLst>
              <p:tags r:id="rId2"/>
            </p:custDataLst>
          </p:nvPr>
        </p:nvSpPr>
        <p:spPr>
          <a:xfrm>
            <a:off x="330835" y="1218565"/>
            <a:ext cx="3957320" cy="1969770"/>
          </a:xfrm>
        </p:spPr>
        <p:txBody>
          <a:bodyPr vert="horz" wrap="square" lIns="91440" tIns="45720" rIns="91440" bIns="45720" anchor="t" anchorCtr="0">
            <a:noAutofit/>
          </a:bodyPr>
          <a:lstStyle/>
          <a:p>
            <a:pPr>
              <a:lnSpc>
                <a:spcPct val="100000"/>
              </a:lnSpc>
            </a:pPr>
            <a:r>
              <a:rPr lang="en-US" altLang="zh-CN" sz="1400" dirty="0">
                <a:ea typeface="宋体" pitchFamily="2" charset="-122"/>
              </a:rPr>
              <a:t>function F2=colorFXhist6(x)</a:t>
            </a:r>
          </a:p>
          <a:p>
            <a:pPr>
              <a:lnSpc>
                <a:spcPct val="100000"/>
              </a:lnSpc>
            </a:pPr>
            <a:r>
              <a:rPr lang="en-US" altLang="zh-CN" sz="1400" dirty="0">
                <a:ea typeface="宋体" pitchFamily="2" charset="-122"/>
              </a:rPr>
              <a:t>H=x(:,:,1); S=x(:,:,2); V=x(:,:,3);</a:t>
            </a:r>
          </a:p>
          <a:p>
            <a:pPr>
              <a:lnSpc>
                <a:spcPct val="100000"/>
              </a:lnSpc>
            </a:pPr>
            <a:r>
              <a:rPr lang="en-US" altLang="zh-CN" sz="1400" dirty="0">
                <a:ea typeface="宋体" pitchFamily="2" charset="-122"/>
              </a:rPr>
              <a:t>[m,n]=size(H); N=m*n;</a:t>
            </a:r>
          </a:p>
          <a:p>
            <a:pPr>
              <a:lnSpc>
                <a:spcPct val="100000"/>
              </a:lnSpc>
            </a:pPr>
            <a:r>
              <a:rPr lang="en-US" altLang="zh-CN" sz="1400" dirty="0">
                <a:ea typeface="宋体" pitchFamily="2" charset="-122"/>
              </a:rPr>
              <a:t>t1=1/18; t2=1/9; t3=75/360; t4=155/360; t5=190/360; t6=270/360; t7=295/360;</a:t>
            </a:r>
          </a:p>
          <a:p>
            <a:pPr>
              <a:lnSpc>
                <a:spcPct val="100000"/>
              </a:lnSpc>
            </a:pPr>
            <a:r>
              <a:rPr lang="en-US" altLang="zh-CN" sz="1400" dirty="0">
                <a:ea typeface="宋体" pitchFamily="2" charset="-122"/>
              </a:rPr>
              <a:t>t8=315/360;</a:t>
            </a:r>
          </a:p>
          <a:p>
            <a:pPr>
              <a:lnSpc>
                <a:spcPct val="100000"/>
              </a:lnSpc>
            </a:pPr>
            <a:r>
              <a:rPr lang="en-US" altLang="zh-CN" sz="900" dirty="0">
                <a:ea typeface="宋体" pitchFamily="2" charset="-122"/>
              </a:rPr>
              <a:t>        </a:t>
            </a:r>
          </a:p>
        </p:txBody>
      </p:sp>
      <p:sp>
        <p:nvSpPr>
          <p:cNvPr id="64515" name="Rectangle 4"/>
          <p:cNvSpPr/>
          <p:nvPr>
            <p:custDataLst>
              <p:tags r:id="rId3"/>
            </p:custDataLst>
          </p:nvPr>
        </p:nvSpPr>
        <p:spPr>
          <a:xfrm>
            <a:off x="7741603" y="1196975"/>
            <a:ext cx="3862387" cy="5524500"/>
          </a:xfrm>
          <a:prstGeom prst="rect">
            <a:avLst/>
          </a:prstGeom>
          <a:noFill/>
          <a:ln w="9525">
            <a:noFill/>
          </a:ln>
        </p:spPr>
        <p:txBody>
          <a:bodyPr anchor="t" anchorCtr="0"/>
          <a:lstStyle/>
          <a:p>
            <a:pPr eaLnBrk="0" hangingPunct="0">
              <a:lnSpc>
                <a:spcPct val="80000"/>
              </a:lnSpc>
              <a:spcBef>
                <a:spcPct val="20000"/>
              </a:spcBef>
            </a:pPr>
            <a:r>
              <a:rPr lang="en-US" altLang="zh-CN" sz="1400" dirty="0">
                <a:latin typeface="Arial" panose="020B0604020202020204" pitchFamily="34" charset="0"/>
                <a:ea typeface="宋体" pitchFamily="2" charset="-122"/>
              </a:rPr>
              <a:t>        if S(i,j)&gt;=0 &amp; S(i,j)&lt;=0.2</a:t>
            </a:r>
          </a:p>
          <a:p>
            <a:pPr eaLnBrk="0" hangingPunct="0">
              <a:lnSpc>
                <a:spcPct val="80000"/>
              </a:lnSpc>
              <a:spcBef>
                <a:spcPct val="20000"/>
              </a:spcBef>
            </a:pPr>
            <a:r>
              <a:rPr lang="en-US" altLang="zh-CN" sz="1400" dirty="0">
                <a:latin typeface="Arial" panose="020B0604020202020204" pitchFamily="34" charset="0"/>
                <a:ea typeface="宋体" pitchFamily="2" charset="-122"/>
              </a:rPr>
              <a:t>            s_bin=0;</a:t>
            </a:r>
          </a:p>
          <a:p>
            <a:pPr eaLnBrk="0" hangingPunct="0">
              <a:lnSpc>
                <a:spcPct val="80000"/>
              </a:lnSpc>
              <a:spcBef>
                <a:spcPct val="20000"/>
              </a:spcBef>
            </a:pPr>
            <a:r>
              <a:rPr lang="en-US" altLang="zh-CN" sz="1400" dirty="0">
                <a:latin typeface="Arial" panose="020B0604020202020204" pitchFamily="34" charset="0"/>
                <a:ea typeface="宋体" pitchFamily="2" charset="-122"/>
              </a:rPr>
              <a:t>        elseif 0.2&lt;S(i,j) &amp; S(i,j)&lt;=0.7</a:t>
            </a:r>
          </a:p>
          <a:p>
            <a:pPr eaLnBrk="0" hangingPunct="0">
              <a:lnSpc>
                <a:spcPct val="80000"/>
              </a:lnSpc>
              <a:spcBef>
                <a:spcPct val="20000"/>
              </a:spcBef>
            </a:pPr>
            <a:r>
              <a:rPr lang="en-US" altLang="zh-CN" sz="1400" dirty="0">
                <a:latin typeface="Arial" panose="020B0604020202020204" pitchFamily="34" charset="0"/>
                <a:ea typeface="宋体" pitchFamily="2" charset="-122"/>
              </a:rPr>
              <a:t>            s_bin=1;    </a:t>
            </a:r>
          </a:p>
          <a:p>
            <a:pPr eaLnBrk="0" hangingPunct="0">
              <a:lnSpc>
                <a:spcPct val="80000"/>
              </a:lnSpc>
              <a:spcBef>
                <a:spcPct val="20000"/>
              </a:spcBef>
            </a:pPr>
            <a:r>
              <a:rPr lang="en-US" altLang="zh-CN" sz="1400" dirty="0">
                <a:latin typeface="Arial" panose="020B0604020202020204" pitchFamily="34" charset="0"/>
                <a:ea typeface="宋体" pitchFamily="2" charset="-122"/>
              </a:rPr>
              <a:t>        elseif S(i,j)&gt;0.7</a:t>
            </a:r>
          </a:p>
          <a:p>
            <a:pPr eaLnBrk="0" hangingPunct="0">
              <a:lnSpc>
                <a:spcPct val="80000"/>
              </a:lnSpc>
              <a:spcBef>
                <a:spcPct val="20000"/>
              </a:spcBef>
            </a:pPr>
            <a:r>
              <a:rPr lang="en-US" altLang="zh-CN" sz="1400" dirty="0">
                <a:latin typeface="Arial" panose="020B0604020202020204" pitchFamily="34" charset="0"/>
                <a:ea typeface="宋体" pitchFamily="2" charset="-122"/>
              </a:rPr>
              <a:t>            s_bin=2;</a:t>
            </a:r>
          </a:p>
          <a:p>
            <a:pPr eaLnBrk="0" hangingPunct="0">
              <a:lnSpc>
                <a:spcPct val="80000"/>
              </a:lnSpc>
              <a:spcBef>
                <a:spcPct val="20000"/>
              </a:spcBef>
            </a:pPr>
            <a:r>
              <a:rPr lang="en-US" altLang="zh-CN" sz="1400" dirty="0">
                <a:latin typeface="Arial" panose="020B0604020202020204" pitchFamily="34" charset="0"/>
                <a:ea typeface="宋体" pitchFamily="2" charset="-122"/>
              </a:rPr>
              <a:t>        end</a:t>
            </a:r>
          </a:p>
          <a:p>
            <a:pPr eaLnBrk="0" hangingPunct="0">
              <a:lnSpc>
                <a:spcPct val="80000"/>
              </a:lnSpc>
              <a:spcBef>
                <a:spcPct val="20000"/>
              </a:spcBef>
            </a:pPr>
            <a:r>
              <a:rPr lang="en-US" altLang="zh-CN" sz="1400" dirty="0">
                <a:latin typeface="Arial" panose="020B0604020202020204" pitchFamily="34" charset="0"/>
                <a:ea typeface="宋体" pitchFamily="2" charset="-122"/>
              </a:rPr>
              <a:t>        </a:t>
            </a:r>
          </a:p>
          <a:p>
            <a:pPr eaLnBrk="0" hangingPunct="0">
              <a:lnSpc>
                <a:spcPct val="80000"/>
              </a:lnSpc>
              <a:spcBef>
                <a:spcPct val="20000"/>
              </a:spcBef>
            </a:pPr>
            <a:r>
              <a:rPr lang="en-US" altLang="zh-CN" sz="1400" dirty="0">
                <a:latin typeface="Arial" panose="020B0604020202020204" pitchFamily="34" charset="0"/>
                <a:ea typeface="宋体" pitchFamily="2" charset="-122"/>
              </a:rPr>
              <a:t>        if V(i,j)&gt;=0 &amp; V(i,j)&lt;=0.2</a:t>
            </a:r>
          </a:p>
          <a:p>
            <a:pPr eaLnBrk="0" hangingPunct="0">
              <a:lnSpc>
                <a:spcPct val="80000"/>
              </a:lnSpc>
              <a:spcBef>
                <a:spcPct val="20000"/>
              </a:spcBef>
            </a:pPr>
            <a:r>
              <a:rPr lang="en-US" altLang="zh-CN" sz="1400" dirty="0">
                <a:latin typeface="Arial" panose="020B0604020202020204" pitchFamily="34" charset="0"/>
                <a:ea typeface="宋体" pitchFamily="2" charset="-122"/>
              </a:rPr>
              <a:t>            v_bin=0;</a:t>
            </a:r>
          </a:p>
          <a:p>
            <a:pPr eaLnBrk="0" hangingPunct="0">
              <a:lnSpc>
                <a:spcPct val="80000"/>
              </a:lnSpc>
              <a:spcBef>
                <a:spcPct val="20000"/>
              </a:spcBef>
            </a:pPr>
            <a:r>
              <a:rPr lang="en-US" altLang="zh-CN" sz="1400" dirty="0">
                <a:latin typeface="Arial" panose="020B0604020202020204" pitchFamily="34" charset="0"/>
                <a:ea typeface="宋体" pitchFamily="2" charset="-122"/>
              </a:rPr>
              <a:t>        elseif 0.2&lt;V(i,j) &amp; V(i,j)&lt;=0.7</a:t>
            </a:r>
          </a:p>
          <a:p>
            <a:pPr eaLnBrk="0" hangingPunct="0">
              <a:lnSpc>
                <a:spcPct val="80000"/>
              </a:lnSpc>
              <a:spcBef>
                <a:spcPct val="20000"/>
              </a:spcBef>
            </a:pPr>
            <a:r>
              <a:rPr lang="en-US" altLang="zh-CN" sz="1400" dirty="0">
                <a:latin typeface="Arial" panose="020B0604020202020204" pitchFamily="34" charset="0"/>
                <a:ea typeface="宋体" pitchFamily="2" charset="-122"/>
              </a:rPr>
              <a:t>            v_bin=1;</a:t>
            </a:r>
          </a:p>
          <a:p>
            <a:pPr eaLnBrk="0" hangingPunct="0">
              <a:lnSpc>
                <a:spcPct val="80000"/>
              </a:lnSpc>
              <a:spcBef>
                <a:spcPct val="20000"/>
              </a:spcBef>
            </a:pPr>
            <a:r>
              <a:rPr lang="en-US" altLang="zh-CN" sz="1400" dirty="0">
                <a:latin typeface="Arial" panose="020B0604020202020204" pitchFamily="34" charset="0"/>
                <a:ea typeface="宋体" pitchFamily="2" charset="-122"/>
              </a:rPr>
              <a:t>        elseif V(i,j)&gt;0.7</a:t>
            </a:r>
          </a:p>
          <a:p>
            <a:pPr eaLnBrk="0" hangingPunct="0">
              <a:lnSpc>
                <a:spcPct val="80000"/>
              </a:lnSpc>
              <a:spcBef>
                <a:spcPct val="20000"/>
              </a:spcBef>
            </a:pPr>
            <a:r>
              <a:rPr lang="en-US" altLang="zh-CN" sz="1400" dirty="0">
                <a:latin typeface="Arial" panose="020B0604020202020204" pitchFamily="34" charset="0"/>
                <a:ea typeface="宋体" pitchFamily="2" charset="-122"/>
              </a:rPr>
              <a:t>            v_bin=2;</a:t>
            </a:r>
          </a:p>
          <a:p>
            <a:pPr eaLnBrk="0" hangingPunct="0">
              <a:lnSpc>
                <a:spcPct val="80000"/>
              </a:lnSpc>
              <a:spcBef>
                <a:spcPct val="20000"/>
              </a:spcBef>
            </a:pPr>
            <a:r>
              <a:rPr lang="en-US" altLang="zh-CN" sz="1400" dirty="0">
                <a:latin typeface="Arial" panose="020B0604020202020204" pitchFamily="34" charset="0"/>
                <a:ea typeface="宋体" pitchFamily="2" charset="-122"/>
              </a:rPr>
              <a:t>        end </a:t>
            </a:r>
          </a:p>
          <a:p>
            <a:pPr eaLnBrk="0" hangingPunct="0">
              <a:spcBef>
                <a:spcPct val="20000"/>
              </a:spcBef>
            </a:pPr>
            <a:r>
              <a:rPr lang="en-US" altLang="zh-CN" sz="1400" dirty="0">
                <a:latin typeface="Arial" panose="020B0604020202020204" pitchFamily="34" charset="0"/>
                <a:ea typeface="宋体" pitchFamily="2" charset="-122"/>
              </a:rPr>
              <a:t>        F(h_bin*9+s_bin*3+v_bin+1)=F(h_bin*9+s_bin*3+v_bin+1)+1;</a:t>
            </a:r>
          </a:p>
          <a:p>
            <a:pPr eaLnBrk="0" hangingPunct="0">
              <a:lnSpc>
                <a:spcPct val="80000"/>
              </a:lnSpc>
              <a:spcBef>
                <a:spcPct val="20000"/>
              </a:spcBef>
            </a:pPr>
            <a:r>
              <a:rPr lang="en-US" altLang="zh-CN" sz="1400" dirty="0">
                <a:latin typeface="Arial" panose="020B0604020202020204" pitchFamily="34" charset="0"/>
                <a:ea typeface="宋体" pitchFamily="2" charset="-122"/>
              </a:rPr>
              <a:t>    end</a:t>
            </a:r>
          </a:p>
          <a:p>
            <a:pPr eaLnBrk="0" hangingPunct="0">
              <a:lnSpc>
                <a:spcPct val="80000"/>
              </a:lnSpc>
              <a:spcBef>
                <a:spcPct val="20000"/>
              </a:spcBef>
            </a:pPr>
            <a:r>
              <a:rPr lang="en-US" altLang="zh-CN" sz="1400" dirty="0">
                <a:latin typeface="Arial" panose="020B0604020202020204" pitchFamily="34" charset="0"/>
                <a:ea typeface="宋体" pitchFamily="2" charset="-122"/>
              </a:rPr>
              <a:t>end</a:t>
            </a:r>
          </a:p>
          <a:p>
            <a:pPr eaLnBrk="0" hangingPunct="0">
              <a:lnSpc>
                <a:spcPct val="80000"/>
              </a:lnSpc>
              <a:spcBef>
                <a:spcPct val="20000"/>
              </a:spcBef>
            </a:pPr>
            <a:r>
              <a:rPr lang="en-US" altLang="zh-CN" sz="1400" dirty="0">
                <a:latin typeface="Arial" panose="020B0604020202020204" pitchFamily="34" charset="0"/>
                <a:ea typeface="宋体" pitchFamily="2" charset="-122"/>
              </a:rPr>
              <a:t> </a:t>
            </a:r>
          </a:p>
          <a:p>
            <a:pPr eaLnBrk="0" hangingPunct="0">
              <a:lnSpc>
                <a:spcPct val="80000"/>
              </a:lnSpc>
              <a:spcBef>
                <a:spcPct val="20000"/>
              </a:spcBef>
            </a:pPr>
            <a:r>
              <a:rPr lang="en-US" altLang="zh-CN" sz="1400" dirty="0">
                <a:latin typeface="Arial" panose="020B0604020202020204" pitchFamily="34" charset="0"/>
                <a:ea typeface="宋体" pitchFamily="2" charset="-122"/>
              </a:rPr>
              <a:t>F2=F/N;</a:t>
            </a:r>
          </a:p>
          <a:p>
            <a:pPr eaLnBrk="0" hangingPunct="0">
              <a:lnSpc>
                <a:spcPct val="80000"/>
              </a:lnSpc>
              <a:spcBef>
                <a:spcPct val="20000"/>
              </a:spcBef>
            </a:pPr>
            <a:endParaRPr lang="zh-CN" altLang="en-US" sz="1400" dirty="0">
              <a:latin typeface="Arial" panose="020B0604020202020204" pitchFamily="34" charset="0"/>
              <a:ea typeface="宋体" pitchFamily="2" charset="-122"/>
            </a:endParaRPr>
          </a:p>
        </p:txBody>
      </p:sp>
      <p:sp>
        <p:nvSpPr>
          <p:cNvPr id="3" name="Rectangle 3"/>
          <p:cNvSpPr>
            <a:spLocks noGrp="1"/>
          </p:cNvSpPr>
          <p:nvPr>
            <p:custDataLst>
              <p:tags r:id="rId4"/>
            </p:custDataLst>
          </p:nvPr>
        </p:nvSpPr>
        <p:spPr>
          <a:xfrm>
            <a:off x="4117340" y="1196975"/>
            <a:ext cx="3957320" cy="5524500"/>
          </a:xfrm>
          <a:prstGeom prst="rect">
            <a:avLst/>
          </a:prstGeom>
        </p:spPr>
        <p:txBody>
          <a:bodyPr vert="horz" wrap="square" lIns="91440" tIns="45720" rIns="91440" bIns="45720" rtlCol="0" anchor="t" anchorCtr="0">
            <a:noAutofit/>
          </a:bodyPr>
          <a:lstStyle>
            <a:lvl1pPr marL="0" indent="0" algn="l" defTabSz="914400" rtl="0" eaLnBrk="1" latinLnBrk="0" hangingPunct="1">
              <a:lnSpc>
                <a:spcPct val="90000"/>
              </a:lnSpc>
              <a:spcBef>
                <a:spcPts val="1000"/>
              </a:spcBef>
              <a:buClr>
                <a:schemeClr val="accent1">
                  <a:lumMod val="75000"/>
                </a:schemeClr>
              </a:buClr>
              <a:buFont typeface="Wingdings" panose="05000000000000000000" pitchFamily="2" charset="2"/>
              <a:buNone/>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1pPr>
            <a:lvl2pPr marL="8001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n"/>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2pPr>
            <a:lvl3pPr marL="13716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0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3pPr>
            <a:lvl4pPr marL="17145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4pPr>
            <a:lvl5pPr marL="21717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CN" sz="1400" dirty="0">
                <a:ea typeface="宋体" pitchFamily="2" charset="-122"/>
              </a:rPr>
              <a:t>for i=1:m</a:t>
            </a:r>
          </a:p>
          <a:p>
            <a:pPr>
              <a:lnSpc>
                <a:spcPct val="80000"/>
              </a:lnSpc>
            </a:pPr>
            <a:r>
              <a:rPr lang="en-US" altLang="zh-CN" sz="1400" dirty="0">
                <a:ea typeface="宋体" pitchFamily="2" charset="-122"/>
              </a:rPr>
              <a:t>    for j=1:n</a:t>
            </a:r>
          </a:p>
          <a:p>
            <a:pPr>
              <a:lnSpc>
                <a:spcPct val="80000"/>
              </a:lnSpc>
            </a:pPr>
            <a:r>
              <a:rPr lang="en-US" altLang="zh-CN" sz="1400" dirty="0">
                <a:ea typeface="宋体" pitchFamily="2" charset="-122"/>
              </a:rPr>
              <a:t>        if H(i,j)&lt;=t1 | H(i,j)&gt;t8</a:t>
            </a:r>
          </a:p>
          <a:p>
            <a:pPr>
              <a:lnSpc>
                <a:spcPct val="80000"/>
              </a:lnSpc>
            </a:pPr>
            <a:r>
              <a:rPr lang="en-US" altLang="zh-CN" sz="1400" dirty="0">
                <a:ea typeface="宋体" pitchFamily="2" charset="-122"/>
              </a:rPr>
              <a:t>            h_bin=0;</a:t>
            </a:r>
          </a:p>
          <a:p>
            <a:pPr>
              <a:lnSpc>
                <a:spcPct val="80000"/>
              </a:lnSpc>
            </a:pPr>
            <a:r>
              <a:rPr lang="en-US" altLang="zh-CN" sz="1400" dirty="0">
                <a:ea typeface="宋体" pitchFamily="2" charset="-122"/>
              </a:rPr>
              <a:t>        elseif t1&lt;H(i,j) &amp; H(i,j)&lt;=t2</a:t>
            </a:r>
          </a:p>
          <a:p>
            <a:pPr>
              <a:lnSpc>
                <a:spcPct val="80000"/>
              </a:lnSpc>
            </a:pPr>
            <a:r>
              <a:rPr lang="en-US" altLang="zh-CN" sz="1400" dirty="0">
                <a:ea typeface="宋体" pitchFamily="2" charset="-122"/>
              </a:rPr>
              <a:t>            h_bin=1;</a:t>
            </a:r>
          </a:p>
          <a:p>
            <a:pPr>
              <a:lnSpc>
                <a:spcPct val="80000"/>
              </a:lnSpc>
            </a:pPr>
            <a:r>
              <a:rPr lang="en-US" altLang="zh-CN" sz="1400" dirty="0">
                <a:ea typeface="宋体" pitchFamily="2" charset="-122"/>
              </a:rPr>
              <a:t>        elseif t2&lt;H(i,j) &amp; H(i,j)&lt;=t3</a:t>
            </a:r>
          </a:p>
          <a:p>
            <a:pPr>
              <a:lnSpc>
                <a:spcPct val="80000"/>
              </a:lnSpc>
            </a:pPr>
            <a:r>
              <a:rPr lang="en-US" altLang="zh-CN" sz="1400" dirty="0">
                <a:ea typeface="宋体" pitchFamily="2" charset="-122"/>
              </a:rPr>
              <a:t>            h_bin=2;</a:t>
            </a:r>
          </a:p>
          <a:p>
            <a:pPr>
              <a:lnSpc>
                <a:spcPct val="80000"/>
              </a:lnSpc>
            </a:pPr>
            <a:r>
              <a:rPr lang="en-US" altLang="zh-CN" sz="1400" dirty="0">
                <a:ea typeface="宋体" pitchFamily="2" charset="-122"/>
              </a:rPr>
              <a:t>        elseif t3&lt;H(i,j) &amp; H(i,j)&lt;=t4</a:t>
            </a:r>
          </a:p>
          <a:p>
            <a:pPr>
              <a:lnSpc>
                <a:spcPct val="80000"/>
              </a:lnSpc>
            </a:pPr>
            <a:r>
              <a:rPr lang="en-US" altLang="zh-CN" sz="1400" dirty="0">
                <a:ea typeface="宋体" pitchFamily="2" charset="-122"/>
              </a:rPr>
              <a:t>            h_bin=3;</a:t>
            </a:r>
          </a:p>
          <a:p>
            <a:pPr>
              <a:lnSpc>
                <a:spcPct val="80000"/>
              </a:lnSpc>
            </a:pPr>
            <a:r>
              <a:rPr lang="en-US" altLang="zh-CN" sz="1400" dirty="0">
                <a:ea typeface="宋体" pitchFamily="2" charset="-122"/>
              </a:rPr>
              <a:t>        elseif t4&lt;H(i,j) &amp; H(i,j)&lt;=t5</a:t>
            </a:r>
          </a:p>
          <a:p>
            <a:pPr>
              <a:lnSpc>
                <a:spcPct val="80000"/>
              </a:lnSpc>
            </a:pPr>
            <a:r>
              <a:rPr lang="en-US" altLang="zh-CN" sz="1400" dirty="0">
                <a:ea typeface="宋体" pitchFamily="2" charset="-122"/>
              </a:rPr>
              <a:t>            h_bin=4;</a:t>
            </a:r>
          </a:p>
          <a:p>
            <a:pPr>
              <a:lnSpc>
                <a:spcPct val="80000"/>
              </a:lnSpc>
            </a:pPr>
            <a:r>
              <a:rPr lang="en-US" altLang="zh-CN" sz="1400" dirty="0">
                <a:ea typeface="宋体" pitchFamily="2" charset="-122"/>
              </a:rPr>
              <a:t>        elseif t5&lt;H(i,j) &amp; H(i,j)&lt;=t6</a:t>
            </a:r>
          </a:p>
          <a:p>
            <a:pPr>
              <a:lnSpc>
                <a:spcPct val="80000"/>
              </a:lnSpc>
            </a:pPr>
            <a:r>
              <a:rPr lang="en-US" altLang="zh-CN" sz="1400" dirty="0">
                <a:ea typeface="宋体" pitchFamily="2" charset="-122"/>
              </a:rPr>
              <a:t>            h_bin=5;</a:t>
            </a:r>
          </a:p>
          <a:p>
            <a:pPr>
              <a:lnSpc>
                <a:spcPct val="80000"/>
              </a:lnSpc>
            </a:pPr>
            <a:r>
              <a:rPr lang="en-US" altLang="zh-CN" sz="1400" dirty="0">
                <a:ea typeface="宋体" pitchFamily="2" charset="-122"/>
              </a:rPr>
              <a:t>        elseif t6&lt;H(i,j) &amp; H(i,j)&lt;=t7</a:t>
            </a:r>
          </a:p>
          <a:p>
            <a:pPr>
              <a:lnSpc>
                <a:spcPct val="80000"/>
              </a:lnSpc>
            </a:pPr>
            <a:r>
              <a:rPr lang="en-US" altLang="zh-CN" sz="1400" dirty="0">
                <a:ea typeface="宋体" pitchFamily="2" charset="-122"/>
              </a:rPr>
              <a:t>            h_bin=6;</a:t>
            </a:r>
          </a:p>
          <a:p>
            <a:pPr>
              <a:lnSpc>
                <a:spcPct val="80000"/>
              </a:lnSpc>
            </a:pPr>
            <a:r>
              <a:rPr lang="en-US" altLang="zh-CN" sz="1400" dirty="0">
                <a:ea typeface="宋体" pitchFamily="2" charset="-122"/>
              </a:rPr>
              <a:t>        elseif t7&lt;H(i,j) &amp; H(i,j)&lt;=t8</a:t>
            </a:r>
          </a:p>
          <a:p>
            <a:pPr>
              <a:lnSpc>
                <a:spcPct val="80000"/>
              </a:lnSpc>
            </a:pPr>
            <a:r>
              <a:rPr lang="en-US" altLang="zh-CN" sz="1400" dirty="0">
                <a:ea typeface="宋体" pitchFamily="2" charset="-122"/>
              </a:rPr>
              <a:t>            h_bin=7;</a:t>
            </a:r>
          </a:p>
          <a:p>
            <a:pPr>
              <a:lnSpc>
                <a:spcPct val="80000"/>
              </a:lnSpc>
            </a:pPr>
            <a:r>
              <a:rPr lang="en-US" altLang="zh-CN" sz="1400" dirty="0">
                <a:ea typeface="宋体" pitchFamily="2" charset="-122"/>
              </a:rPr>
              <a:t>        end      </a:t>
            </a:r>
            <a:endParaRPr lang="en-US" altLang="zh-CN" sz="900" dirty="0">
              <a:ea typeface="宋体" pitchFamily="2" charset="-122"/>
            </a:endParaRPr>
          </a:p>
          <a:p>
            <a:pPr>
              <a:lnSpc>
                <a:spcPct val="80000"/>
              </a:lnSpc>
            </a:pPr>
            <a:r>
              <a:rPr lang="en-US" altLang="zh-CN" sz="900" dirty="0">
                <a:ea typeface="宋体" pitchFamily="2" charset="-122"/>
              </a:rPr>
              <a:t>        </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46</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graphicFrame>
        <p:nvGraphicFramePr>
          <p:cNvPr id="83996" name="Group 28"/>
          <p:cNvGraphicFramePr>
            <a:graphicFrameLocks noGrp="1"/>
          </p:cNvGraphicFramePr>
          <p:nvPr>
            <p:ph sz="half" idx="1"/>
            <p:custDataLst>
              <p:tags r:id="rId2"/>
            </p:custDataLst>
          </p:nvPr>
        </p:nvGraphicFramePr>
        <p:xfrm>
          <a:off x="2041623" y="5717223"/>
          <a:ext cx="8037513" cy="1036638"/>
        </p:xfrm>
        <a:graphic>
          <a:graphicData uri="http://schemas.openxmlformats.org/drawingml/2006/table">
            <a:tbl>
              <a:tblPr/>
              <a:tblGrid>
                <a:gridCol w="2679700">
                  <a:extLst>
                    <a:ext uri="{9D8B030D-6E8A-4147-A177-3AD203B41FA5}">
                      <a16:colId xmlns:a16="http://schemas.microsoft.com/office/drawing/2014/main" val="20000"/>
                    </a:ext>
                  </a:extLst>
                </a:gridCol>
                <a:gridCol w="2678113">
                  <a:extLst>
                    <a:ext uri="{9D8B030D-6E8A-4147-A177-3AD203B41FA5}">
                      <a16:colId xmlns:a16="http://schemas.microsoft.com/office/drawing/2014/main" val="20001"/>
                    </a:ext>
                  </a:extLst>
                </a:gridCol>
                <a:gridCol w="2679700">
                  <a:extLst>
                    <a:ext uri="{9D8B030D-6E8A-4147-A177-3AD203B41FA5}">
                      <a16:colId xmlns:a16="http://schemas.microsoft.com/office/drawing/2014/main" val="20002"/>
                    </a:ext>
                  </a:extLst>
                </a:gridCol>
              </a:tblGrid>
              <a:tr h="518319">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Arial" panose="020B0604020202020204" pitchFamily="34" charset="0"/>
                          <a:ea typeface="宋体" pitchFamily="2" charset="-122"/>
                        </a:rPr>
                        <a:t>测试样本总数</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Arial" panose="020B0604020202020204" pitchFamily="34" charset="0"/>
                          <a:ea typeface="宋体" pitchFamily="2" charset="-122"/>
                        </a:rPr>
                        <a:t>正确识别数</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Arial" panose="020B0604020202020204" pitchFamily="34" charset="0"/>
                          <a:ea typeface="宋体" pitchFamily="2" charset="-122"/>
                        </a:rPr>
                        <a:t>精度</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319">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800" b="0" i="0" u="none" strike="noStrike" cap="none" normalizeH="0" baseline="0" dirty="0">
                          <a:ln>
                            <a:noFill/>
                          </a:ln>
                          <a:solidFill>
                            <a:schemeClr val="tx1"/>
                          </a:solidFill>
                          <a:effectLst/>
                          <a:latin typeface="Arial" panose="020B0604020202020204" pitchFamily="34" charset="0"/>
                          <a:ea typeface="宋体" pitchFamily="2" charset="-122"/>
                        </a:rPr>
                        <a:t>863</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itchFamily="2" charset="-122"/>
                        </a:rPr>
                        <a:t>838</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800" b="0" i="0" u="none" strike="noStrike" cap="none" normalizeH="0" baseline="0" dirty="0">
                          <a:ln>
                            <a:noFill/>
                          </a:ln>
                          <a:solidFill>
                            <a:schemeClr val="tx1"/>
                          </a:solidFill>
                          <a:effectLst/>
                          <a:latin typeface="Arial" panose="020B0604020202020204" pitchFamily="34" charset="0"/>
                          <a:ea typeface="宋体" pitchFamily="2" charset="-122"/>
                        </a:rPr>
                        <a:t>97.1%</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5552" name="Picture 21"/>
          <p:cNvPicPr>
            <a:picLocks noChangeAspect="1"/>
          </p:cNvPicPr>
          <p:nvPr>
            <p:custDataLst>
              <p:tags r:id="rId3"/>
            </p:custDataLst>
          </p:nvPr>
        </p:nvPicPr>
        <p:blipFill>
          <a:blip r:embed="rId11"/>
          <a:stretch>
            <a:fillRect/>
          </a:stretch>
        </p:blipFill>
        <p:spPr>
          <a:xfrm>
            <a:off x="1436486" y="1211898"/>
            <a:ext cx="2152650" cy="2152650"/>
          </a:xfrm>
          <a:prstGeom prst="rect">
            <a:avLst/>
          </a:prstGeom>
          <a:noFill/>
          <a:ln w="12700">
            <a:noFill/>
          </a:ln>
        </p:spPr>
      </p:pic>
      <p:pic>
        <p:nvPicPr>
          <p:cNvPr id="65553" name="Picture 22"/>
          <p:cNvPicPr>
            <a:picLocks noChangeAspect="1"/>
          </p:cNvPicPr>
          <p:nvPr>
            <p:custDataLst>
              <p:tags r:id="rId4"/>
            </p:custDataLst>
          </p:nvPr>
        </p:nvPicPr>
        <p:blipFill>
          <a:blip r:embed="rId12"/>
          <a:stretch>
            <a:fillRect/>
          </a:stretch>
        </p:blipFill>
        <p:spPr>
          <a:xfrm>
            <a:off x="5114925" y="1180149"/>
            <a:ext cx="2176463" cy="2176462"/>
          </a:xfrm>
          <a:prstGeom prst="rect">
            <a:avLst/>
          </a:prstGeom>
          <a:noFill/>
          <a:ln w="12700">
            <a:noFill/>
          </a:ln>
        </p:spPr>
      </p:pic>
      <p:pic>
        <p:nvPicPr>
          <p:cNvPr id="65554" name="Picture 23"/>
          <p:cNvPicPr>
            <a:picLocks noChangeAspect="1"/>
          </p:cNvPicPr>
          <p:nvPr>
            <p:custDataLst>
              <p:tags r:id="rId5"/>
            </p:custDataLst>
          </p:nvPr>
        </p:nvPicPr>
        <p:blipFill>
          <a:blip r:embed="rId13"/>
          <a:stretch>
            <a:fillRect/>
          </a:stretch>
        </p:blipFill>
        <p:spPr>
          <a:xfrm>
            <a:off x="8761003" y="1234123"/>
            <a:ext cx="2130425" cy="2130425"/>
          </a:xfrm>
          <a:prstGeom prst="rect">
            <a:avLst/>
          </a:prstGeom>
          <a:noFill/>
          <a:ln w="12700">
            <a:noFill/>
          </a:ln>
        </p:spPr>
      </p:pic>
      <p:pic>
        <p:nvPicPr>
          <p:cNvPr id="65555" name="Picture 24"/>
          <p:cNvPicPr>
            <a:picLocks noChangeAspect="1"/>
          </p:cNvPicPr>
          <p:nvPr>
            <p:custDataLst>
              <p:tags r:id="rId6"/>
            </p:custDataLst>
          </p:nvPr>
        </p:nvPicPr>
        <p:blipFill>
          <a:blip r:embed="rId14"/>
          <a:stretch>
            <a:fillRect/>
          </a:stretch>
        </p:blipFill>
        <p:spPr>
          <a:xfrm>
            <a:off x="1416769" y="3420110"/>
            <a:ext cx="2170113" cy="2170113"/>
          </a:xfrm>
          <a:prstGeom prst="rect">
            <a:avLst/>
          </a:prstGeom>
          <a:noFill/>
          <a:ln w="12700">
            <a:noFill/>
          </a:ln>
        </p:spPr>
      </p:pic>
      <p:pic>
        <p:nvPicPr>
          <p:cNvPr id="65556" name="Picture 25"/>
          <p:cNvPicPr>
            <a:picLocks noChangeAspect="1"/>
          </p:cNvPicPr>
          <p:nvPr>
            <p:custDataLst>
              <p:tags r:id="rId7"/>
            </p:custDataLst>
          </p:nvPr>
        </p:nvPicPr>
        <p:blipFill>
          <a:blip r:embed="rId15"/>
          <a:stretch>
            <a:fillRect/>
          </a:stretch>
        </p:blipFill>
        <p:spPr>
          <a:xfrm>
            <a:off x="5114925" y="3431224"/>
            <a:ext cx="2170113" cy="2170112"/>
          </a:xfrm>
          <a:prstGeom prst="rect">
            <a:avLst/>
          </a:prstGeom>
          <a:noFill/>
          <a:ln w="12700">
            <a:noFill/>
          </a:ln>
        </p:spPr>
      </p:pic>
      <p:pic>
        <p:nvPicPr>
          <p:cNvPr id="65557" name="Picture 26"/>
          <p:cNvPicPr>
            <a:picLocks noChangeAspect="1"/>
          </p:cNvPicPr>
          <p:nvPr>
            <p:custDataLst>
              <p:tags r:id="rId8"/>
            </p:custDataLst>
          </p:nvPr>
        </p:nvPicPr>
        <p:blipFill>
          <a:blip r:embed="rId16"/>
          <a:stretch>
            <a:fillRect/>
          </a:stretch>
        </p:blipFill>
        <p:spPr>
          <a:xfrm>
            <a:off x="8755935" y="3431223"/>
            <a:ext cx="2130426" cy="2130426"/>
          </a:xfrm>
          <a:prstGeom prst="rect">
            <a:avLst/>
          </a:prstGeom>
          <a:noFill/>
          <a:ln w="12700">
            <a:noFill/>
          </a:ln>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47</a:t>
            </a:fld>
            <a:endParaRPr lang="en-US" altLang="zh-CN"/>
          </a:p>
        </p:txBody>
      </p:sp>
      <p:sp>
        <p:nvSpPr>
          <p:cNvPr id="14" name="文本框 13">
            <a:extLst>
              <a:ext uri="{FF2B5EF4-FFF2-40B4-BE49-F238E27FC236}">
                <a16:creationId xmlns:a16="http://schemas.microsoft.com/office/drawing/2014/main" id="{CB68AB08-C043-4584-B30E-093621EC24A9}"/>
              </a:ext>
            </a:extLst>
          </p:cNvPr>
          <p:cNvSpPr txBox="1"/>
          <p:nvPr/>
        </p:nvSpPr>
        <p:spPr>
          <a:xfrm>
            <a:off x="600055" y="1196081"/>
            <a:ext cx="10862864" cy="4465838"/>
          </a:xfrm>
          <a:prstGeom prst="rect">
            <a:avLst/>
          </a:prstGeom>
          <a:noFill/>
        </p:spPr>
        <p:txBody>
          <a:bodyPr wrap="square" rtlCol="0">
            <a:spAutoFit/>
          </a:bodyPr>
          <a:lstStyle/>
          <a:p>
            <a:pPr indent="358775">
              <a:lnSpc>
                <a:spcPct val="150000"/>
              </a:lnSpc>
            </a:pPr>
            <a:r>
              <a:rPr lang="zh-CN" altLang="zh-CN" sz="2400" b="1" dirty="0"/>
              <a:t>颜色矩</a:t>
            </a:r>
            <a:endParaRPr lang="en-US" altLang="zh-CN" sz="2400" b="1" dirty="0">
              <a:latin typeface="Times New Roman" panose="02020603050405020304" pitchFamily="18" charset="0"/>
              <a:ea typeface="+mj-ea"/>
              <a:cs typeface="Times New Roman" panose="02020603050405020304" pitchFamily="18" charset="0"/>
            </a:endParaRPr>
          </a:p>
          <a:p>
            <a:pPr indent="358775">
              <a:lnSpc>
                <a:spcPct val="150000"/>
              </a:lnSpc>
            </a:pPr>
            <a:r>
              <a:rPr lang="en-US" altLang="zh-CN" sz="2400" dirty="0">
                <a:latin typeface="Times New Roman" panose="02020603050405020304" pitchFamily="18" charset="0"/>
                <a:ea typeface="+mj-ea"/>
                <a:cs typeface="Times New Roman" panose="02020603050405020304" pitchFamily="18" charset="0"/>
              </a:rPr>
              <a:t>1995</a:t>
            </a:r>
            <a:r>
              <a:rPr lang="zh-CN" altLang="en-US" sz="2400" dirty="0">
                <a:latin typeface="Times New Roman" panose="02020603050405020304" pitchFamily="18" charset="0"/>
                <a:ea typeface="+mj-ea"/>
                <a:cs typeface="Times New Roman" panose="02020603050405020304" pitchFamily="18" charset="0"/>
              </a:rPr>
              <a:t>年</a:t>
            </a:r>
            <a:r>
              <a:rPr lang="en-US" altLang="zh-CN" sz="2400" dirty="0">
                <a:latin typeface="Times New Roman" panose="02020603050405020304" pitchFamily="18" charset="0"/>
                <a:ea typeface="+mj-ea"/>
                <a:cs typeface="Times New Roman" panose="02020603050405020304" pitchFamily="18" charset="0"/>
              </a:rPr>
              <a:t>Stricker</a:t>
            </a:r>
            <a:r>
              <a:rPr lang="zh-CN" altLang="en-US" sz="2400" dirty="0">
                <a:latin typeface="Times New Roman" panose="02020603050405020304" pitchFamily="18" charset="0"/>
                <a:ea typeface="+mj-ea"/>
                <a:cs typeface="Times New Roman" panose="02020603050405020304" pitchFamily="18" charset="0"/>
              </a:rPr>
              <a:t>基于颜色的相似性提出了一种简单有效的颜色特征表示方法</a:t>
            </a:r>
            <a:r>
              <a:rPr lang="en-US" altLang="zh-CN" sz="2400" dirty="0">
                <a:latin typeface="Times New Roman" panose="02020603050405020304" pitchFamily="18" charset="0"/>
                <a:ea typeface="+mj-ea"/>
                <a:cs typeface="Times New Roman" panose="02020603050405020304" pitchFamily="18" charset="0"/>
              </a:rPr>
              <a:t>——</a:t>
            </a:r>
            <a:r>
              <a:rPr lang="zh-CN" altLang="en-US" sz="2400" dirty="0">
                <a:latin typeface="Times New Roman" panose="02020603050405020304" pitchFamily="18" charset="0"/>
                <a:ea typeface="+mj-ea"/>
                <a:cs typeface="Times New Roman" panose="02020603050405020304" pitchFamily="18" charset="0"/>
              </a:rPr>
              <a:t>颜色矩，与颜色直方图相比，该方法不需要量化颜色空间且特征向量维数低。颜色矩能够全面呈现图像的</a:t>
            </a:r>
            <a:r>
              <a:rPr lang="zh-CN" altLang="en-US" sz="2400" dirty="0">
                <a:solidFill>
                  <a:srgbClr val="0000FF"/>
                </a:solidFill>
                <a:latin typeface="Times New Roman" panose="02020603050405020304" pitchFamily="18" charset="0"/>
                <a:ea typeface="+mj-ea"/>
                <a:cs typeface="Times New Roman" panose="02020603050405020304" pitchFamily="18" charset="0"/>
              </a:rPr>
              <a:t>颜色分布特征</a:t>
            </a:r>
            <a:r>
              <a:rPr lang="zh-CN" altLang="en-US" sz="2400" dirty="0">
                <a:latin typeface="Times New Roman" panose="02020603050405020304" pitchFamily="18" charset="0"/>
                <a:ea typeface="+mj-ea"/>
                <a:cs typeface="Times New Roman" panose="02020603050405020304" pitchFamily="18" charset="0"/>
              </a:rPr>
              <a:t>，在图像检索与识别中常用的颜色矩主要包括</a:t>
            </a:r>
            <a:r>
              <a:rPr lang="en-US" altLang="zh-CN" sz="2400" dirty="0">
                <a:latin typeface="Times New Roman" panose="02020603050405020304" pitchFamily="18" charset="0"/>
                <a:ea typeface="+mj-ea"/>
                <a:cs typeface="Times New Roman" panose="02020603050405020304" pitchFamily="18" charset="0"/>
              </a:rPr>
              <a:t>:</a:t>
            </a:r>
          </a:p>
          <a:p>
            <a:pPr marL="800100" lvl="1" indent="-342900">
              <a:lnSpc>
                <a:spcPct val="150000"/>
              </a:lnSpc>
              <a:buFont typeface="Arial" panose="020B0604020202020204" pitchFamily="34" charset="0"/>
              <a:buChar char="•"/>
            </a:pPr>
            <a:r>
              <a:rPr lang="zh-CN" altLang="en-US" sz="2400" dirty="0">
                <a:latin typeface="Times New Roman" panose="02020603050405020304" pitchFamily="18" charset="0"/>
                <a:ea typeface="+mj-ea"/>
                <a:cs typeface="Times New Roman" panose="02020603050405020304" pitchFamily="18" charset="0"/>
              </a:rPr>
              <a:t>描述</a:t>
            </a:r>
            <a:r>
              <a:rPr lang="zh-CN" altLang="en-US" sz="2400" dirty="0">
                <a:solidFill>
                  <a:srgbClr val="0000FF"/>
                </a:solidFill>
                <a:latin typeface="Times New Roman" panose="02020603050405020304" pitchFamily="18" charset="0"/>
                <a:ea typeface="+mj-ea"/>
                <a:cs typeface="Times New Roman" panose="02020603050405020304" pitchFamily="18" charset="0"/>
              </a:rPr>
              <a:t>平均颜色</a:t>
            </a:r>
            <a:r>
              <a:rPr lang="zh-CN" altLang="en-US" sz="2400" dirty="0">
                <a:latin typeface="Times New Roman" panose="02020603050405020304" pitchFamily="18" charset="0"/>
                <a:ea typeface="+mj-ea"/>
                <a:cs typeface="Times New Roman" panose="02020603050405020304" pitchFamily="18" charset="0"/>
              </a:rPr>
              <a:t>的一阶矩</a:t>
            </a:r>
            <a:endParaRPr lang="en-US" altLang="zh-CN" sz="2400" dirty="0">
              <a:latin typeface="Times New Roman" panose="02020603050405020304" pitchFamily="18" charset="0"/>
              <a:ea typeface="+mj-ea"/>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dirty="0">
                <a:latin typeface="Times New Roman" panose="02020603050405020304" pitchFamily="18" charset="0"/>
                <a:ea typeface="+mj-ea"/>
                <a:cs typeface="Times New Roman" panose="02020603050405020304" pitchFamily="18" charset="0"/>
              </a:rPr>
              <a:t>描述</a:t>
            </a:r>
            <a:r>
              <a:rPr lang="zh-CN" altLang="en-US" sz="2400" dirty="0">
                <a:solidFill>
                  <a:srgbClr val="0000FF"/>
                </a:solidFill>
                <a:latin typeface="Times New Roman" panose="02020603050405020304" pitchFamily="18" charset="0"/>
                <a:ea typeface="+mj-ea"/>
                <a:cs typeface="Times New Roman" panose="02020603050405020304" pitchFamily="18" charset="0"/>
              </a:rPr>
              <a:t>颜色标准差</a:t>
            </a:r>
            <a:r>
              <a:rPr lang="zh-CN" altLang="en-US" sz="2400" dirty="0">
                <a:latin typeface="Times New Roman" panose="02020603050405020304" pitchFamily="18" charset="0"/>
                <a:ea typeface="+mj-ea"/>
                <a:cs typeface="Times New Roman" panose="02020603050405020304" pitchFamily="18" charset="0"/>
              </a:rPr>
              <a:t>的二阶矩</a:t>
            </a:r>
            <a:endParaRPr lang="en-US" altLang="zh-CN" sz="2400" dirty="0">
              <a:latin typeface="Times New Roman" panose="02020603050405020304" pitchFamily="18" charset="0"/>
              <a:ea typeface="+mj-ea"/>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dirty="0">
                <a:latin typeface="Times New Roman" panose="02020603050405020304" pitchFamily="18" charset="0"/>
                <a:ea typeface="+mj-ea"/>
                <a:cs typeface="Times New Roman" panose="02020603050405020304" pitchFamily="18" charset="0"/>
              </a:rPr>
              <a:t>描述</a:t>
            </a:r>
            <a:r>
              <a:rPr lang="zh-CN" altLang="en-US" sz="2400" dirty="0">
                <a:solidFill>
                  <a:srgbClr val="0000FF"/>
                </a:solidFill>
                <a:latin typeface="Times New Roman" panose="02020603050405020304" pitchFamily="18" charset="0"/>
                <a:ea typeface="+mj-ea"/>
                <a:cs typeface="Times New Roman" panose="02020603050405020304" pitchFamily="18" charset="0"/>
              </a:rPr>
              <a:t>颜色的偏斜性</a:t>
            </a:r>
            <a:r>
              <a:rPr lang="zh-CN" altLang="en-US" sz="2400" dirty="0">
                <a:latin typeface="Times New Roman" panose="02020603050405020304" pitchFamily="18" charset="0"/>
                <a:ea typeface="+mj-ea"/>
                <a:cs typeface="Times New Roman" panose="02020603050405020304" pitchFamily="18" charset="0"/>
              </a:rPr>
              <a:t>的三阶矩</a:t>
            </a:r>
          </a:p>
        </p:txBody>
      </p:sp>
    </p:spTree>
    <p:extLst>
      <p:ext uri="{BB962C8B-B14F-4D97-AF65-F5344CB8AC3E}">
        <p14:creationId xmlns:p14="http://schemas.microsoft.com/office/powerpoint/2010/main" val="36266737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48</a:t>
            </a:fld>
            <a:endParaRPr lang="en-US" altLang="zh-CN"/>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FE2FE587-EDE2-451F-A9D0-E65E554276C7}"/>
                  </a:ext>
                </a:extLst>
              </p:cNvPr>
              <p:cNvSpPr txBox="1"/>
              <p:nvPr/>
            </p:nvSpPr>
            <p:spPr>
              <a:xfrm>
                <a:off x="592740" y="996382"/>
                <a:ext cx="10453213" cy="5047985"/>
              </a:xfrm>
              <a:prstGeom prst="rect">
                <a:avLst/>
              </a:prstGeom>
              <a:noFill/>
            </p:spPr>
            <p:txBody>
              <a:bodyPr wrap="square" rtlCol="0">
                <a:spAutoFit/>
              </a:bodyPr>
              <a:lstStyle/>
              <a:p>
                <a:pPr indent="358775">
                  <a:lnSpc>
                    <a:spcPct val="200000"/>
                  </a:lnSpc>
                </a:pPr>
                <a:r>
                  <a:rPr lang="zh-CN" altLang="en-US" sz="2200" dirty="0">
                    <a:latin typeface="Times New Roman" panose="02020603050405020304" pitchFamily="18" charset="0"/>
                    <a:ea typeface="+mj-ea"/>
                    <a:cs typeface="Times New Roman" panose="02020603050405020304" pitchFamily="18" charset="0"/>
                  </a:rPr>
                  <a:t>假设颜色模型对应的三分量为</a:t>
                </a:r>
                <a14:m>
                  <m:oMath xmlns:m="http://schemas.openxmlformats.org/officeDocument/2006/math">
                    <m:r>
                      <m:rPr>
                        <m:nor/>
                      </m:rPr>
                      <a:rPr lang="en-US" altLang="zh-CN" sz="2200" i="1">
                        <a:latin typeface="Times New Roman" panose="02020603050405020304" pitchFamily="18" charset="0"/>
                        <a:ea typeface="+mj-ea"/>
                        <a:cs typeface="Times New Roman" panose="02020603050405020304" pitchFamily="18" charset="0"/>
                      </a:rPr>
                      <m:t>i</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r>
                      <m:rPr>
                        <m:nor/>
                      </m:rPr>
                      <a:rPr lang="en-US" altLang="zh-CN" sz="2200" i="1">
                        <a:latin typeface="Times New Roman" panose="02020603050405020304" pitchFamily="18" charset="0"/>
                        <a:ea typeface="+mj-ea"/>
                        <a:cs typeface="Times New Roman" panose="02020603050405020304" pitchFamily="18" charset="0"/>
                      </a:rPr>
                      <m:t>i</m:t>
                    </m:r>
                    <m:r>
                      <m:rPr>
                        <m:nor/>
                      </m:rPr>
                      <a:rPr lang="en-US" altLang="zh-CN" sz="2200" i="1">
                        <a:latin typeface="Times New Roman" panose="02020603050405020304" pitchFamily="18" charset="0"/>
                        <a:ea typeface="+mj-ea"/>
                        <a:cs typeface="Times New Roman" panose="02020603050405020304" pitchFamily="18" charset="0"/>
                      </a:rPr>
                      <m:t> </m:t>
                    </m:r>
                  </m:oMath>
                </a14:m>
                <a:r>
                  <a:rPr lang="en-US" altLang="zh-CN" sz="2200" dirty="0">
                    <a:latin typeface="Times New Roman" panose="02020603050405020304" pitchFamily="18" charset="0"/>
                    <a:ea typeface="+mj-ea"/>
                    <a:cs typeface="Times New Roman" panose="02020603050405020304" pitchFamily="18" charset="0"/>
                  </a:rPr>
                  <a:t>=1, 2, 3)</a:t>
                </a:r>
                <a:r>
                  <a:rPr lang="zh-CN" altLang="en-US" sz="2200" dirty="0">
                    <a:latin typeface="Times New Roman" panose="02020603050405020304" pitchFamily="18" charset="0"/>
                    <a:ea typeface="+mj-ea"/>
                    <a:cs typeface="Times New Roman" panose="02020603050405020304" pitchFamily="18" charset="0"/>
                  </a:rPr>
                  <a:t>，像素点个数为</a:t>
                </a:r>
                <a:r>
                  <a:rPr lang="en-US" altLang="zh-CN" sz="2200" i="1" dirty="0">
                    <a:latin typeface="Times New Roman" panose="02020603050405020304" pitchFamily="18" charset="0"/>
                    <a:ea typeface="+mj-ea"/>
                    <a:cs typeface="Times New Roman" panose="02020603050405020304" pitchFamily="18" charset="0"/>
                  </a:rPr>
                  <a:t>N</a:t>
                </a:r>
                <a:r>
                  <a:rPr lang="zh-CN" altLang="en-US" sz="2200" dirty="0">
                    <a:latin typeface="Times New Roman" panose="02020603050405020304" pitchFamily="18" charset="0"/>
                    <a:ea typeface="+mj-ea"/>
                    <a:cs typeface="Times New Roman" panose="02020603050405020304" pitchFamily="18" charset="0"/>
                  </a:rPr>
                  <a:t>。</a:t>
                </a:r>
                <a:endParaRPr lang="en-US" altLang="zh-CN" sz="2200" dirty="0">
                  <a:latin typeface="Times New Roman" panose="02020603050405020304" pitchFamily="18" charset="0"/>
                  <a:ea typeface="+mj-ea"/>
                  <a:cs typeface="Times New Roman" panose="02020603050405020304" pitchFamily="18" charset="0"/>
                </a:endParaRPr>
              </a:p>
              <a:p>
                <a:pPr marL="800100" lvl="1" indent="-342900">
                  <a:lnSpc>
                    <a:spcPct val="200000"/>
                  </a:lnSpc>
                  <a:buFont typeface="Arial" panose="020B0604020202020204" pitchFamily="34" charset="0"/>
                  <a:buChar char="•"/>
                </a:pPr>
                <a:r>
                  <a:rPr lang="zh-CN" altLang="en-US" sz="2200" dirty="0">
                    <a:latin typeface="Times New Roman" panose="02020603050405020304" pitchFamily="18" charset="0"/>
                    <a:ea typeface="+mj-ea"/>
                    <a:cs typeface="Times New Roman" panose="02020603050405020304" pitchFamily="18" charset="0"/>
                  </a:rPr>
                  <a:t>颜色</a:t>
                </a:r>
                <a:r>
                  <a:rPr lang="zh-CN" altLang="en-US" sz="2200" dirty="0">
                    <a:solidFill>
                      <a:srgbClr val="0000FF"/>
                    </a:solidFill>
                    <a:latin typeface="Times New Roman" panose="02020603050405020304" pitchFamily="18" charset="0"/>
                    <a:ea typeface="+mj-ea"/>
                    <a:cs typeface="Times New Roman" panose="02020603050405020304" pitchFamily="18" charset="0"/>
                  </a:rPr>
                  <a:t>一阶矩</a:t>
                </a:r>
                <a:r>
                  <a:rPr lang="zh-CN" altLang="en-US" sz="2200" dirty="0">
                    <a:latin typeface="Times New Roman" panose="02020603050405020304" pitchFamily="18" charset="0"/>
                    <a:ea typeface="+mj-ea"/>
                    <a:cs typeface="Times New Roman" panose="02020603050405020304" pitchFamily="18" charset="0"/>
                  </a:rPr>
                  <a:t>定义如下：</a:t>
                </a:r>
                <a:endParaRPr lang="en-US" altLang="zh-CN" sz="2200" dirty="0">
                  <a:latin typeface="Times New Roman" panose="02020603050405020304" pitchFamily="18" charset="0"/>
                  <a:ea typeface="+mj-ea"/>
                  <a:cs typeface="Times New Roman" panose="02020603050405020304" pitchFamily="18" charset="0"/>
                </a:endParaRPr>
              </a:p>
              <a:p>
                <a:pPr>
                  <a:lnSpc>
                    <a:spcPct val="200000"/>
                  </a:lnSpc>
                </a:pPr>
                <a:r>
                  <a:rPr lang="zh-CN" altLang="en-US" sz="2200" dirty="0">
                    <a:latin typeface="Times New Roman" panose="02020603050405020304" pitchFamily="18" charset="0"/>
                    <a:ea typeface="+mj-ea"/>
                    <a:cs typeface="Times New Roman" panose="02020603050405020304" pitchFamily="18" charset="0"/>
                  </a:rPr>
                  <a:t>式中，</a:t>
                </a:r>
                <a:r>
                  <a:rPr lang="en-US" altLang="zh-CN" sz="2200" b="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cs typeface="Times New Roman" panose="02020603050405020304" pitchFamily="18" charset="0"/>
                          </a:rPr>
                        </m:ctrlPr>
                      </m:sSubPr>
                      <m:e>
                        <m:r>
                          <m:rPr>
                            <m:nor/>
                          </m:rPr>
                          <a:rPr lang="en-US" altLang="zh-CN" sz="2200" i="1">
                            <a:latin typeface="Times New Roman" panose="02020603050405020304" pitchFamily="18" charset="0"/>
                            <a:ea typeface="+mj-ea"/>
                            <a:cs typeface="Times New Roman" panose="02020603050405020304" pitchFamily="18" charset="0"/>
                          </a:rPr>
                          <m:t>p</m:t>
                        </m:r>
                      </m:e>
                      <m:sub>
                        <m:r>
                          <m:rPr>
                            <m:nor/>
                          </m:rPr>
                          <a:rPr lang="en-US" altLang="zh-CN" sz="2200" i="1" baseline="-25000">
                            <a:latin typeface="Times New Roman" panose="02020603050405020304" pitchFamily="18" charset="0"/>
                            <a:ea typeface="+mj-ea"/>
                            <a:cs typeface="Times New Roman" panose="02020603050405020304" pitchFamily="18" charset="0"/>
                          </a:rPr>
                          <m:t>ij</m:t>
                        </m:r>
                      </m:sub>
                    </m:sSub>
                  </m:oMath>
                </a14:m>
                <a:r>
                  <a:rPr lang="zh-CN" altLang="en-US" sz="2200" dirty="0">
                    <a:latin typeface="Times New Roman" panose="02020603050405020304" pitchFamily="18" charset="0"/>
                    <a:ea typeface="+mj-ea"/>
                    <a:cs typeface="Times New Roman" panose="02020603050405020304" pitchFamily="18" charset="0"/>
                  </a:rPr>
                  <a:t>为颜色分量</a:t>
                </a:r>
                <a:r>
                  <a:rPr lang="en-US" altLang="zh-CN" sz="2200" i="1" dirty="0" err="1">
                    <a:latin typeface="Times New Roman" panose="02020603050405020304" pitchFamily="18" charset="0"/>
                    <a:ea typeface="+mj-ea"/>
                    <a:cs typeface="Times New Roman" panose="02020603050405020304" pitchFamily="18" charset="0"/>
                  </a:rPr>
                  <a:t>i</a:t>
                </a:r>
                <a:r>
                  <a:rPr lang="zh-CN" altLang="en-US" sz="2200" dirty="0">
                    <a:latin typeface="Times New Roman" panose="02020603050405020304" pitchFamily="18" charset="0"/>
                    <a:ea typeface="+mj-ea"/>
                    <a:cs typeface="Times New Roman" panose="02020603050405020304" pitchFamily="18" charset="0"/>
                  </a:rPr>
                  <a:t>对应第</a:t>
                </a:r>
                <a:r>
                  <a:rPr lang="en-US" altLang="zh-CN" sz="2200" i="1" dirty="0">
                    <a:latin typeface="Times New Roman" panose="02020603050405020304" pitchFamily="18" charset="0"/>
                    <a:ea typeface="+mj-ea"/>
                    <a:cs typeface="Times New Roman" panose="02020603050405020304" pitchFamily="18" charset="0"/>
                  </a:rPr>
                  <a:t>j</a:t>
                </a:r>
                <a:r>
                  <a:rPr lang="zh-CN" altLang="en-US" sz="2200" dirty="0">
                    <a:latin typeface="Times New Roman" panose="02020603050405020304" pitchFamily="18" charset="0"/>
                    <a:ea typeface="+mj-ea"/>
                    <a:cs typeface="Times New Roman" panose="02020603050405020304" pitchFamily="18" charset="0"/>
                  </a:rPr>
                  <a:t>个像素的灰度值。</a:t>
                </a:r>
                <a:endParaRPr lang="en-US" altLang="zh-CN" sz="2200" dirty="0">
                  <a:latin typeface="Times New Roman" panose="02020603050405020304" pitchFamily="18" charset="0"/>
                  <a:ea typeface="+mj-ea"/>
                  <a:cs typeface="Times New Roman" panose="02020603050405020304" pitchFamily="18" charset="0"/>
                </a:endParaRPr>
              </a:p>
              <a:p>
                <a:pPr marL="800100" lvl="1" indent="-342900">
                  <a:lnSpc>
                    <a:spcPct val="200000"/>
                  </a:lnSpc>
                  <a:buFont typeface="Arial" panose="020B0604020202020204" pitchFamily="34" charset="0"/>
                  <a:buChar char="•"/>
                </a:pPr>
                <a:r>
                  <a:rPr lang="zh-CN" altLang="en-US" sz="2200" dirty="0">
                    <a:latin typeface="Times New Roman" panose="02020603050405020304" pitchFamily="18" charset="0"/>
                    <a:ea typeface="+mj-ea"/>
                    <a:cs typeface="Times New Roman" panose="02020603050405020304" pitchFamily="18" charset="0"/>
                  </a:rPr>
                  <a:t>颜色</a:t>
                </a:r>
                <a:r>
                  <a:rPr lang="zh-CN" altLang="en-US" sz="2200" dirty="0">
                    <a:solidFill>
                      <a:srgbClr val="0000FF"/>
                    </a:solidFill>
                    <a:latin typeface="Times New Roman" panose="02020603050405020304" pitchFamily="18" charset="0"/>
                    <a:ea typeface="+mj-ea"/>
                    <a:cs typeface="Times New Roman" panose="02020603050405020304" pitchFamily="18" charset="0"/>
                  </a:rPr>
                  <a:t>二阶矩</a:t>
                </a:r>
                <a:r>
                  <a:rPr lang="zh-CN" altLang="en-US" sz="2200" dirty="0">
                    <a:latin typeface="Times New Roman" panose="02020603050405020304" pitchFamily="18" charset="0"/>
                    <a:ea typeface="+mj-ea"/>
                    <a:cs typeface="Times New Roman" panose="02020603050405020304" pitchFamily="18" charset="0"/>
                  </a:rPr>
                  <a:t>定义为：</a:t>
                </a:r>
                <a:endParaRPr lang="en-US" altLang="zh-CN" sz="2200" b="0" dirty="0">
                  <a:latin typeface="Times New Roman" panose="02020603050405020304" pitchFamily="18" charset="0"/>
                  <a:ea typeface="+mj-ea"/>
                  <a:cs typeface="Times New Roman" panose="02020603050405020304" pitchFamily="18" charset="0"/>
                </a:endParaRPr>
              </a:p>
              <a:p>
                <a:pPr marL="800100" lvl="1" indent="-342900">
                  <a:lnSpc>
                    <a:spcPct val="200000"/>
                  </a:lnSpc>
                  <a:spcBef>
                    <a:spcPts val="1000"/>
                  </a:spcBef>
                  <a:buFont typeface="Arial" panose="020B0604020202020204" pitchFamily="34" charset="0"/>
                  <a:buChar char="•"/>
                </a:pPr>
                <a:r>
                  <a:rPr lang="zh-CN" altLang="en-US" sz="2200" dirty="0">
                    <a:latin typeface="+mj-ea"/>
                    <a:ea typeface="+mj-ea"/>
                  </a:rPr>
                  <a:t>颜色</a:t>
                </a:r>
                <a:r>
                  <a:rPr lang="zh-CN" altLang="en-US" sz="2200" dirty="0">
                    <a:solidFill>
                      <a:srgbClr val="0000FF"/>
                    </a:solidFill>
                    <a:latin typeface="+mj-ea"/>
                    <a:ea typeface="+mj-ea"/>
                  </a:rPr>
                  <a:t>三阶矩</a:t>
                </a:r>
                <a:r>
                  <a:rPr lang="zh-CN" altLang="en-US" sz="2200" dirty="0">
                    <a:latin typeface="+mj-ea"/>
                    <a:ea typeface="+mj-ea"/>
                  </a:rPr>
                  <a:t>定义如下：</a:t>
                </a:r>
                <a:endParaRPr lang="en-US" altLang="zh-CN" sz="2200" dirty="0">
                  <a:latin typeface="+mj-ea"/>
                  <a:ea typeface="+mj-ea"/>
                </a:endParaRPr>
              </a:p>
              <a:p>
                <a:pPr indent="358775">
                  <a:lnSpc>
                    <a:spcPct val="200000"/>
                  </a:lnSpc>
                  <a:spcBef>
                    <a:spcPts val="1000"/>
                  </a:spcBef>
                </a:pPr>
                <a:r>
                  <a:rPr lang="zh-CN" altLang="en-US" sz="2200" dirty="0">
                    <a:latin typeface="+mj-ea"/>
                    <a:ea typeface="+mj-ea"/>
                  </a:rPr>
                  <a:t>依此类推可定义更高阶的颜色矩，但高阶矩通常需要更多信息才能获得对其值的良好估计，因此在实际应用中，一般</a:t>
                </a:r>
                <a:r>
                  <a:rPr lang="en-US" altLang="zh-CN" sz="2200" dirty="0">
                    <a:latin typeface="Times New Roman" panose="02020603050405020304" pitchFamily="18" charset="0"/>
                    <a:ea typeface="+mj-ea"/>
                    <a:cs typeface="Times New Roman" panose="02020603050405020304" pitchFamily="18" charset="0"/>
                  </a:rPr>
                  <a:t>1-3</a:t>
                </a:r>
                <a:r>
                  <a:rPr lang="zh-CN" altLang="en-US" sz="2200" dirty="0">
                    <a:latin typeface="Times New Roman" panose="02020603050405020304" pitchFamily="18" charset="0"/>
                    <a:ea typeface="+mj-ea"/>
                    <a:cs typeface="Times New Roman" panose="02020603050405020304" pitchFamily="18" charset="0"/>
                  </a:rPr>
                  <a:t>级低阶矩已足</a:t>
                </a:r>
                <a:r>
                  <a:rPr lang="zh-CN" altLang="en-US" sz="2200" dirty="0">
                    <a:latin typeface="+mj-ea"/>
                    <a:ea typeface="+mj-ea"/>
                  </a:rPr>
                  <a:t>够描述图像特征。</a:t>
                </a:r>
                <a:endParaRPr lang="zh-CN" altLang="en-US" sz="2200" dirty="0">
                  <a:latin typeface="Times New Roman" panose="02020603050405020304" pitchFamily="18" charset="0"/>
                  <a:ea typeface="+mj-ea"/>
                  <a:cs typeface="Times New Roman" panose="02020603050405020304" pitchFamily="18" charset="0"/>
                </a:endParaRPr>
              </a:p>
            </p:txBody>
          </p:sp>
        </mc:Choice>
        <mc:Fallback>
          <p:sp>
            <p:nvSpPr>
              <p:cNvPr id="4" name="文本框 3">
                <a:extLst>
                  <a:ext uri="{FF2B5EF4-FFF2-40B4-BE49-F238E27FC236}">
                    <a16:creationId xmlns:a16="http://schemas.microsoft.com/office/drawing/2014/main" id="{FE2FE587-EDE2-451F-A9D0-E65E554276C7}"/>
                  </a:ext>
                </a:extLst>
              </p:cNvPr>
              <p:cNvSpPr txBox="1">
                <a:spLocks noRot="1" noChangeAspect="1" noMove="1" noResize="1" noEditPoints="1" noAdjustHandles="1" noChangeArrowheads="1" noChangeShapeType="1" noTextEdit="1"/>
              </p:cNvSpPr>
              <p:nvPr/>
            </p:nvSpPr>
            <p:spPr>
              <a:xfrm>
                <a:off x="592740" y="996382"/>
                <a:ext cx="10453213" cy="5047985"/>
              </a:xfrm>
              <a:prstGeom prst="rect">
                <a:avLst/>
              </a:prstGeom>
              <a:blipFill>
                <a:blip r:embed="rId4"/>
                <a:stretch>
                  <a:fillRect l="-758" b="-1568"/>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6CD54B14-3BC3-4B06-9945-11A6EC361C10}"/>
              </a:ext>
            </a:extLst>
          </p:cNvPr>
          <p:cNvGraphicFramePr>
            <a:graphicFrameLocks noChangeAspect="1"/>
          </p:cNvGraphicFramePr>
          <p:nvPr>
            <p:extLst>
              <p:ext uri="{D42A27DB-BD31-4B8C-83A1-F6EECF244321}">
                <p14:modId xmlns:p14="http://schemas.microsoft.com/office/powerpoint/2010/main" val="379696233"/>
              </p:ext>
            </p:extLst>
          </p:nvPr>
        </p:nvGraphicFramePr>
        <p:xfrm>
          <a:off x="4300832" y="1760366"/>
          <a:ext cx="2081049" cy="794845"/>
        </p:xfrm>
        <a:graphic>
          <a:graphicData uri="http://schemas.openxmlformats.org/presentationml/2006/ole">
            <mc:AlternateContent xmlns:mc="http://schemas.openxmlformats.org/markup-compatibility/2006">
              <mc:Choice xmlns:v="urn:schemas-microsoft-com:vml" Requires="v">
                <p:oleObj spid="_x0000_s9254" name="Equation" r:id="rId5" imgW="914003" imgH="355446" progId="Equation.DSMT4">
                  <p:embed/>
                </p:oleObj>
              </mc:Choice>
              <mc:Fallback>
                <p:oleObj name="Equation" r:id="rId5" imgW="914003" imgH="355446" progId="Equation.DSMT4">
                  <p:embed/>
                  <p:pic>
                    <p:nvPicPr>
                      <p:cNvPr id="6" name="对象 5">
                        <a:extLst>
                          <a:ext uri="{FF2B5EF4-FFF2-40B4-BE49-F238E27FC236}">
                            <a16:creationId xmlns:a16="http://schemas.microsoft.com/office/drawing/2014/main" id="{37CDF35C-A564-A882-B011-729B83B6D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0832" y="1760366"/>
                        <a:ext cx="2081049" cy="794845"/>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9DCE309A-F621-4D8D-A406-D662BA822CAE}"/>
              </a:ext>
            </a:extLst>
          </p:cNvPr>
          <p:cNvGraphicFramePr>
            <a:graphicFrameLocks noChangeAspect="1"/>
          </p:cNvGraphicFramePr>
          <p:nvPr>
            <p:extLst>
              <p:ext uri="{D42A27DB-BD31-4B8C-83A1-F6EECF244321}">
                <p14:modId xmlns:p14="http://schemas.microsoft.com/office/powerpoint/2010/main" val="328037751"/>
              </p:ext>
            </p:extLst>
          </p:nvPr>
        </p:nvGraphicFramePr>
        <p:xfrm>
          <a:off x="3985271" y="3150924"/>
          <a:ext cx="2557950" cy="708004"/>
        </p:xfrm>
        <a:graphic>
          <a:graphicData uri="http://schemas.openxmlformats.org/presentationml/2006/ole">
            <mc:AlternateContent xmlns:mc="http://schemas.openxmlformats.org/markup-compatibility/2006">
              <mc:Choice xmlns:v="urn:schemas-microsoft-com:vml" Requires="v">
                <p:oleObj spid="_x0000_s9255" name="Equation" r:id="rId7" imgW="1422400" imgH="393700" progId="Equation.DSMT4">
                  <p:embed/>
                </p:oleObj>
              </mc:Choice>
              <mc:Fallback>
                <p:oleObj name="Equation" r:id="rId7" imgW="1422400" imgH="393700" progId="Equation.DSMT4">
                  <p:embed/>
                  <p:pic>
                    <p:nvPicPr>
                      <p:cNvPr id="10" name="对象 9">
                        <a:extLst>
                          <a:ext uri="{FF2B5EF4-FFF2-40B4-BE49-F238E27FC236}">
                            <a16:creationId xmlns:a16="http://schemas.microsoft.com/office/drawing/2014/main" id="{425371D4-BF13-4225-3495-D08F17B5A4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5271" y="3150924"/>
                        <a:ext cx="2557950" cy="708004"/>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4943E1D0-1547-4EDE-9C98-12DE681EB226}"/>
              </a:ext>
            </a:extLst>
          </p:cNvPr>
          <p:cNvGraphicFramePr>
            <a:graphicFrameLocks noChangeAspect="1"/>
          </p:cNvGraphicFramePr>
          <p:nvPr>
            <p:extLst>
              <p:ext uri="{D42A27DB-BD31-4B8C-83A1-F6EECF244321}">
                <p14:modId xmlns:p14="http://schemas.microsoft.com/office/powerpoint/2010/main" val="570044249"/>
              </p:ext>
            </p:extLst>
          </p:nvPr>
        </p:nvGraphicFramePr>
        <p:xfrm>
          <a:off x="4180235" y="3891510"/>
          <a:ext cx="2755900" cy="787400"/>
        </p:xfrm>
        <a:graphic>
          <a:graphicData uri="http://schemas.openxmlformats.org/presentationml/2006/ole">
            <mc:AlternateContent xmlns:mc="http://schemas.openxmlformats.org/markup-compatibility/2006">
              <mc:Choice xmlns:v="urn:schemas-microsoft-com:vml" Requires="v">
                <p:oleObj spid="_x0000_s9256" name="Equation" r:id="rId9" imgW="1384300" imgH="393700" progId="Equation.DSMT4">
                  <p:embed/>
                </p:oleObj>
              </mc:Choice>
              <mc:Fallback>
                <p:oleObj name="Equation" r:id="rId9" imgW="1384300" imgH="393700" progId="Equation.DSMT4">
                  <p:embed/>
                  <p:pic>
                    <p:nvPicPr>
                      <p:cNvPr id="12" name="对象 11">
                        <a:extLst>
                          <a:ext uri="{FF2B5EF4-FFF2-40B4-BE49-F238E27FC236}">
                            <a16:creationId xmlns:a16="http://schemas.microsoft.com/office/drawing/2014/main" id="{34F7EF5E-60FD-C2BF-32DE-7C7111E40F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0235" y="3891510"/>
                        <a:ext cx="2755900" cy="787400"/>
                      </a:xfrm>
                      <a:prstGeom prst="rect">
                        <a:avLst/>
                      </a:prstGeom>
                      <a:noFill/>
                    </p:spPr>
                  </p:pic>
                </p:oleObj>
              </mc:Fallback>
            </mc:AlternateContent>
          </a:graphicData>
        </a:graphic>
      </p:graphicFrame>
    </p:spTree>
    <p:extLst>
      <p:ext uri="{BB962C8B-B14F-4D97-AF65-F5344CB8AC3E}">
        <p14:creationId xmlns:p14="http://schemas.microsoft.com/office/powerpoint/2010/main" val="37241293"/>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49</a:t>
            </a:fld>
            <a:endParaRPr lang="en-US" altLang="zh-CN"/>
          </a:p>
        </p:txBody>
      </p:sp>
      <p:sp>
        <p:nvSpPr>
          <p:cNvPr id="4" name="文本框 3">
            <a:extLst>
              <a:ext uri="{FF2B5EF4-FFF2-40B4-BE49-F238E27FC236}">
                <a16:creationId xmlns:a16="http://schemas.microsoft.com/office/drawing/2014/main" id="{0F0E50EA-01DE-4BCA-8302-6508812AA9FE}"/>
              </a:ext>
            </a:extLst>
          </p:cNvPr>
          <p:cNvSpPr txBox="1"/>
          <p:nvPr/>
        </p:nvSpPr>
        <p:spPr>
          <a:xfrm>
            <a:off x="438730" y="1055077"/>
            <a:ext cx="7308067" cy="3593612"/>
          </a:xfrm>
          <a:prstGeom prst="rect">
            <a:avLst/>
          </a:prstGeom>
          <a:noFill/>
        </p:spPr>
        <p:txBody>
          <a:bodyPr wrap="square" rtlCol="0">
            <a:spAutoFit/>
          </a:bodyPr>
          <a:lstStyle/>
          <a:p>
            <a:pPr indent="358775">
              <a:lnSpc>
                <a:spcPct val="150000"/>
              </a:lnSpc>
            </a:pPr>
            <a:r>
              <a:rPr lang="zh-CN" altLang="en-US" sz="2200" dirty="0">
                <a:latin typeface="Times New Roman" panose="02020603050405020304" pitchFamily="18" charset="0"/>
                <a:ea typeface="+mj-ea"/>
                <a:cs typeface="Times New Roman" panose="02020603050405020304" pitchFamily="18" charset="0"/>
              </a:rPr>
              <a:t>因为颜色矩与像素位置无关，所以颜色矩也具有</a:t>
            </a:r>
            <a:r>
              <a:rPr lang="zh-CN" altLang="en-US" sz="2200" dirty="0">
                <a:solidFill>
                  <a:srgbClr val="0000FF"/>
                </a:solidFill>
                <a:latin typeface="Times New Roman" panose="02020603050405020304" pitchFamily="18" charset="0"/>
                <a:ea typeface="+mj-ea"/>
                <a:cs typeface="Times New Roman" panose="02020603050405020304" pitchFamily="18" charset="0"/>
              </a:rPr>
              <a:t>旋转</a:t>
            </a:r>
            <a:r>
              <a:rPr lang="zh-CN" altLang="en-US" sz="2200" dirty="0">
                <a:latin typeface="Times New Roman" panose="02020603050405020304" pitchFamily="18" charset="0"/>
                <a:ea typeface="+mj-ea"/>
                <a:cs typeface="Times New Roman" panose="02020603050405020304" pitchFamily="18" charset="0"/>
              </a:rPr>
              <a:t>、</a:t>
            </a:r>
            <a:r>
              <a:rPr lang="zh-CN" altLang="en-US" sz="2200" dirty="0">
                <a:solidFill>
                  <a:srgbClr val="0000FF"/>
                </a:solidFill>
                <a:latin typeface="Times New Roman" panose="02020603050405020304" pitchFamily="18" charset="0"/>
                <a:ea typeface="+mj-ea"/>
                <a:cs typeface="Times New Roman" panose="02020603050405020304" pitchFamily="18" charset="0"/>
              </a:rPr>
              <a:t>平移不变性</a:t>
            </a:r>
            <a:r>
              <a:rPr lang="zh-CN" altLang="en-US" sz="2200" dirty="0">
                <a:latin typeface="Times New Roman" panose="02020603050405020304" pitchFamily="18" charset="0"/>
                <a:ea typeface="+mj-ea"/>
                <a:cs typeface="Times New Roman" panose="02020603050405020304" pitchFamily="18" charset="0"/>
              </a:rPr>
              <a:t>，此外，颜色矩对缩放变换不敏感。以图分辨率为</a:t>
            </a:r>
            <a:r>
              <a:rPr lang="en-US" altLang="zh-CN" sz="2200" dirty="0">
                <a:latin typeface="Times New Roman" panose="02020603050405020304" pitchFamily="18" charset="0"/>
                <a:ea typeface="+mj-ea"/>
                <a:cs typeface="Times New Roman" panose="02020603050405020304" pitchFamily="18" charset="0"/>
              </a:rPr>
              <a:t>1000×750</a:t>
            </a:r>
            <a:r>
              <a:rPr lang="zh-CN" altLang="en-US" sz="2200" dirty="0">
                <a:latin typeface="Times New Roman" panose="02020603050405020304" pitchFamily="18" charset="0"/>
                <a:ea typeface="+mj-ea"/>
                <a:cs typeface="Times New Roman" panose="02020603050405020304" pitchFamily="18" charset="0"/>
              </a:rPr>
              <a:t>的郁金香彩色图像为例，将图像缩小一半至</a:t>
            </a:r>
            <a:r>
              <a:rPr lang="en-US" altLang="zh-CN" sz="2200" dirty="0">
                <a:latin typeface="Times New Roman" panose="02020603050405020304" pitchFamily="18" charset="0"/>
                <a:ea typeface="+mj-ea"/>
                <a:cs typeface="Times New Roman" panose="02020603050405020304" pitchFamily="18" charset="0"/>
              </a:rPr>
              <a:t>500×375</a:t>
            </a:r>
            <a:r>
              <a:rPr lang="zh-CN" altLang="en-US" sz="2200" dirty="0">
                <a:latin typeface="Times New Roman" panose="02020603050405020304" pitchFamily="18" charset="0"/>
                <a:ea typeface="+mj-ea"/>
                <a:cs typeface="Times New Roman" panose="02020603050405020304" pitchFamily="18" charset="0"/>
              </a:rPr>
              <a:t>，然后分别计算缩放前后图像</a:t>
            </a:r>
            <a:r>
              <a:rPr lang="en-US" altLang="zh-CN" sz="2200" dirty="0">
                <a:latin typeface="Times New Roman" panose="02020603050405020304" pitchFamily="18" charset="0"/>
                <a:ea typeface="+mj-ea"/>
                <a:cs typeface="Times New Roman" panose="02020603050405020304" pitchFamily="18" charset="0"/>
              </a:rPr>
              <a:t>RGB</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HSV</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Lab</a:t>
            </a:r>
            <a:r>
              <a:rPr lang="zh-CN" altLang="en-US" sz="2200" dirty="0">
                <a:latin typeface="Times New Roman" panose="02020603050405020304" pitchFamily="18" charset="0"/>
                <a:ea typeface="+mj-ea"/>
                <a:cs typeface="Times New Roman" panose="02020603050405020304" pitchFamily="18" charset="0"/>
              </a:rPr>
              <a:t>和</a:t>
            </a:r>
            <a:r>
              <a:rPr lang="en-US" altLang="zh-CN" sz="2200" dirty="0" err="1">
                <a:latin typeface="Times New Roman" panose="02020603050405020304" pitchFamily="18" charset="0"/>
                <a:ea typeface="+mj-ea"/>
                <a:cs typeface="Times New Roman" panose="02020603050405020304" pitchFamily="18" charset="0"/>
              </a:rPr>
              <a:t>YCrCb</a:t>
            </a:r>
            <a:r>
              <a:rPr lang="zh-CN" altLang="en-US" sz="2200" dirty="0">
                <a:latin typeface="Times New Roman" panose="02020603050405020304" pitchFamily="18" charset="0"/>
                <a:ea typeface="+mj-ea"/>
                <a:cs typeface="Times New Roman" panose="02020603050405020304" pitchFamily="18" charset="0"/>
              </a:rPr>
              <a:t>四种颜色模型对应的一阶矩、二阶矩和三阶矩，实验结果下表所示，从表中可以看出，缩放前后各颜色模型对应的颜色矩变化很小，所以颜色矩具备</a:t>
            </a:r>
            <a:r>
              <a:rPr lang="zh-CN" altLang="en-US" sz="2200" dirty="0">
                <a:solidFill>
                  <a:srgbClr val="0000FF"/>
                </a:solidFill>
                <a:latin typeface="Times New Roman" panose="02020603050405020304" pitchFamily="18" charset="0"/>
                <a:ea typeface="+mj-ea"/>
                <a:cs typeface="Times New Roman" panose="02020603050405020304" pitchFamily="18" charset="0"/>
              </a:rPr>
              <a:t>缩放不变性</a:t>
            </a:r>
            <a:r>
              <a:rPr lang="zh-CN" altLang="en-US" sz="2200" dirty="0">
                <a:latin typeface="Times New Roman" panose="02020603050405020304" pitchFamily="18" charset="0"/>
                <a:ea typeface="+mj-ea"/>
                <a:cs typeface="Times New Roman" panose="02020603050405020304" pitchFamily="18" charset="0"/>
              </a:rPr>
              <a:t>。</a:t>
            </a:r>
          </a:p>
        </p:txBody>
      </p:sp>
      <p:graphicFrame>
        <p:nvGraphicFramePr>
          <p:cNvPr id="6" name="表格 5">
            <a:extLst>
              <a:ext uri="{FF2B5EF4-FFF2-40B4-BE49-F238E27FC236}">
                <a16:creationId xmlns:a16="http://schemas.microsoft.com/office/drawing/2014/main" id="{6CFEE39D-B296-48D4-8AC6-897BB1A8EC25}"/>
              </a:ext>
            </a:extLst>
          </p:cNvPr>
          <p:cNvGraphicFramePr>
            <a:graphicFrameLocks noGrp="1"/>
          </p:cNvGraphicFramePr>
          <p:nvPr>
            <p:extLst>
              <p:ext uri="{D42A27DB-BD31-4B8C-83A1-F6EECF244321}">
                <p14:modId xmlns:p14="http://schemas.microsoft.com/office/powerpoint/2010/main" val="4294308813"/>
              </p:ext>
            </p:extLst>
          </p:nvPr>
        </p:nvGraphicFramePr>
        <p:xfrm>
          <a:off x="438730" y="4689885"/>
          <a:ext cx="11250959" cy="1732860"/>
        </p:xfrm>
        <a:graphic>
          <a:graphicData uri="http://schemas.openxmlformats.org/drawingml/2006/table">
            <a:tbl>
              <a:tblPr firstRow="1" firstCol="1" bandRow="1"/>
              <a:tblGrid>
                <a:gridCol w="1319338">
                  <a:extLst>
                    <a:ext uri="{9D8B030D-6E8A-4147-A177-3AD203B41FA5}">
                      <a16:colId xmlns:a16="http://schemas.microsoft.com/office/drawing/2014/main" val="142039206"/>
                    </a:ext>
                  </a:extLst>
                </a:gridCol>
                <a:gridCol w="1319338">
                  <a:extLst>
                    <a:ext uri="{9D8B030D-6E8A-4147-A177-3AD203B41FA5}">
                      <a16:colId xmlns:a16="http://schemas.microsoft.com/office/drawing/2014/main" val="3932300865"/>
                    </a:ext>
                  </a:extLst>
                </a:gridCol>
                <a:gridCol w="1319338">
                  <a:extLst>
                    <a:ext uri="{9D8B030D-6E8A-4147-A177-3AD203B41FA5}">
                      <a16:colId xmlns:a16="http://schemas.microsoft.com/office/drawing/2014/main" val="930814026"/>
                    </a:ext>
                  </a:extLst>
                </a:gridCol>
                <a:gridCol w="1221135">
                  <a:extLst>
                    <a:ext uri="{9D8B030D-6E8A-4147-A177-3AD203B41FA5}">
                      <a16:colId xmlns:a16="http://schemas.microsoft.com/office/drawing/2014/main" val="1498883172"/>
                    </a:ext>
                  </a:extLst>
                </a:gridCol>
                <a:gridCol w="1092951">
                  <a:extLst>
                    <a:ext uri="{9D8B030D-6E8A-4147-A177-3AD203B41FA5}">
                      <a16:colId xmlns:a16="http://schemas.microsoft.com/office/drawing/2014/main" val="3304041184"/>
                    </a:ext>
                  </a:extLst>
                </a:gridCol>
                <a:gridCol w="1065398">
                  <a:extLst>
                    <a:ext uri="{9D8B030D-6E8A-4147-A177-3AD203B41FA5}">
                      <a16:colId xmlns:a16="http://schemas.microsoft.com/office/drawing/2014/main" val="3413715294"/>
                    </a:ext>
                  </a:extLst>
                </a:gridCol>
                <a:gridCol w="1056212">
                  <a:extLst>
                    <a:ext uri="{9D8B030D-6E8A-4147-A177-3AD203B41FA5}">
                      <a16:colId xmlns:a16="http://schemas.microsoft.com/office/drawing/2014/main" val="896490419"/>
                    </a:ext>
                  </a:extLst>
                </a:gridCol>
                <a:gridCol w="995541">
                  <a:extLst>
                    <a:ext uri="{9D8B030D-6E8A-4147-A177-3AD203B41FA5}">
                      <a16:colId xmlns:a16="http://schemas.microsoft.com/office/drawing/2014/main" val="82844148"/>
                    </a:ext>
                  </a:extLst>
                </a:gridCol>
                <a:gridCol w="930854">
                  <a:extLst>
                    <a:ext uri="{9D8B030D-6E8A-4147-A177-3AD203B41FA5}">
                      <a16:colId xmlns:a16="http://schemas.microsoft.com/office/drawing/2014/main" val="1959704724"/>
                    </a:ext>
                  </a:extLst>
                </a:gridCol>
                <a:gridCol w="930854">
                  <a:extLst>
                    <a:ext uri="{9D8B030D-6E8A-4147-A177-3AD203B41FA5}">
                      <a16:colId xmlns:a16="http://schemas.microsoft.com/office/drawing/2014/main" val="789977572"/>
                    </a:ext>
                  </a:extLst>
                </a:gridCol>
              </a:tblGrid>
              <a:tr h="288810">
                <a:tc rowSpan="2">
                  <a:txBody>
                    <a:bodyPr/>
                    <a:lstStyle/>
                    <a:p>
                      <a:pPr indent="127000" algn="r">
                        <a:tabLst>
                          <a:tab pos="4732020" algn="l"/>
                        </a:tabLst>
                      </a:pPr>
                      <a:r>
                        <a:rPr lang="zh-CN" sz="1400" kern="100" dirty="0">
                          <a:effectLst/>
                          <a:latin typeface="+mn-ea"/>
                          <a:ea typeface="+mn-ea"/>
                        </a:rPr>
                        <a:t>颜色矩</a:t>
                      </a:r>
                    </a:p>
                    <a:p>
                      <a:pPr indent="127000" algn="just">
                        <a:tabLst>
                          <a:tab pos="4732020" algn="l"/>
                        </a:tabLst>
                      </a:pPr>
                      <a:r>
                        <a:rPr lang="zh-CN" sz="1400" kern="100" dirty="0">
                          <a:effectLst/>
                          <a:latin typeface="+mn-ea"/>
                          <a:ea typeface="+mn-ea"/>
                        </a:rPr>
                        <a:t>颜色模型</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gridSpan="3">
                  <a:txBody>
                    <a:bodyPr/>
                    <a:lstStyle/>
                    <a:p>
                      <a:pPr indent="127000" algn="ctr">
                        <a:tabLst>
                          <a:tab pos="4732020" algn="l"/>
                        </a:tabLst>
                      </a:pPr>
                      <a:r>
                        <a:rPr lang="zh-CN" sz="1400" kern="100">
                          <a:effectLst/>
                          <a:latin typeface="+mn-ea"/>
                          <a:ea typeface="+mn-ea"/>
                        </a:rPr>
                        <a:t>一阶矩</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indent="127000" algn="ctr">
                        <a:tabLst>
                          <a:tab pos="4732020" algn="l"/>
                        </a:tabLst>
                      </a:pPr>
                      <a:r>
                        <a:rPr lang="zh-CN" sz="1400" kern="100">
                          <a:effectLst/>
                          <a:latin typeface="+mn-ea"/>
                          <a:ea typeface="+mn-ea"/>
                        </a:rPr>
                        <a:t>二阶矩</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indent="127000" algn="ctr">
                        <a:tabLst>
                          <a:tab pos="4732020" algn="l"/>
                        </a:tabLst>
                      </a:pPr>
                      <a:r>
                        <a:rPr lang="zh-CN" sz="1400" kern="100">
                          <a:effectLst/>
                          <a:latin typeface="+mn-ea"/>
                          <a:ea typeface="+mn-ea"/>
                        </a:rPr>
                        <a:t>三阶矩</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0222398"/>
                  </a:ext>
                </a:extLst>
              </a:tr>
              <a:tr h="288810">
                <a:tc vMerge="1">
                  <a:txBody>
                    <a:bodyPr/>
                    <a:lstStyle/>
                    <a:p>
                      <a:endParaRPr lang="zh-CN" altLang="en-US"/>
                    </a:p>
                  </a:txBody>
                  <a:tcPr/>
                </a:tc>
                <a:tc>
                  <a:txBody>
                    <a:bodyPr/>
                    <a:lstStyle/>
                    <a:p>
                      <a:pPr indent="127000" algn="ctr">
                        <a:tabLst>
                          <a:tab pos="4732020" algn="l"/>
                        </a:tabLst>
                      </a:pPr>
                      <a:r>
                        <a:rPr lang="en-US" sz="1400" i="1" kern="100">
                          <a:effectLst/>
                          <a:latin typeface="+mn-ea"/>
                          <a:ea typeface="+mn-ea"/>
                        </a:rPr>
                        <a:t>E</a:t>
                      </a:r>
                      <a:r>
                        <a:rPr lang="en-US" sz="1400" kern="100" baseline="-25000">
                          <a:effectLst/>
                          <a:latin typeface="+mn-ea"/>
                          <a:ea typeface="+mn-ea"/>
                        </a:rPr>
                        <a:t>1</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i="1" kern="100">
                          <a:effectLst/>
                          <a:latin typeface="+mn-ea"/>
                          <a:ea typeface="+mn-ea"/>
                        </a:rPr>
                        <a:t>E</a:t>
                      </a:r>
                      <a:r>
                        <a:rPr lang="en-US" sz="1400" kern="100" baseline="-25000">
                          <a:effectLst/>
                          <a:latin typeface="+mn-ea"/>
                          <a:ea typeface="+mn-ea"/>
                        </a:rPr>
                        <a:t>2</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i="1" kern="100">
                          <a:effectLst/>
                          <a:latin typeface="+mn-ea"/>
                          <a:ea typeface="+mn-ea"/>
                        </a:rPr>
                        <a:t>E</a:t>
                      </a:r>
                      <a:r>
                        <a:rPr lang="en-US" sz="1400" kern="100" baseline="-25000">
                          <a:effectLst/>
                          <a:latin typeface="+mn-ea"/>
                          <a:ea typeface="+mn-ea"/>
                        </a:rPr>
                        <a:t>3</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i="1" kern="100">
                          <a:effectLst/>
                          <a:latin typeface="+mn-ea"/>
                          <a:ea typeface="+mn-ea"/>
                        </a:rPr>
                        <a:t>σ</a:t>
                      </a:r>
                      <a:r>
                        <a:rPr lang="en-US" sz="1400" kern="100" baseline="-25000">
                          <a:effectLst/>
                          <a:latin typeface="+mn-ea"/>
                          <a:ea typeface="+mn-ea"/>
                        </a:rPr>
                        <a:t>1</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i="1" kern="100">
                          <a:effectLst/>
                          <a:latin typeface="+mn-ea"/>
                          <a:ea typeface="+mn-ea"/>
                        </a:rPr>
                        <a:t>σ</a:t>
                      </a:r>
                      <a:r>
                        <a:rPr lang="en-US" sz="1400" kern="100" baseline="-25000">
                          <a:effectLst/>
                          <a:latin typeface="+mn-ea"/>
                          <a:ea typeface="+mn-ea"/>
                        </a:rPr>
                        <a:t>2</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i="1" kern="100">
                          <a:effectLst/>
                          <a:latin typeface="+mn-ea"/>
                          <a:ea typeface="+mn-ea"/>
                        </a:rPr>
                        <a:t>σ</a:t>
                      </a:r>
                      <a:r>
                        <a:rPr lang="en-US" sz="1400" kern="100" baseline="-25000">
                          <a:effectLst/>
                          <a:latin typeface="+mn-ea"/>
                          <a:ea typeface="+mn-ea"/>
                        </a:rPr>
                        <a:t>3</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i="1" kern="100" dirty="0">
                          <a:effectLst/>
                          <a:latin typeface="+mn-ea"/>
                          <a:ea typeface="+mn-ea"/>
                        </a:rPr>
                        <a:t>s</a:t>
                      </a:r>
                      <a:r>
                        <a:rPr lang="en-US" sz="1400" kern="100" baseline="-25000" dirty="0">
                          <a:effectLst/>
                          <a:latin typeface="+mn-ea"/>
                          <a:ea typeface="+mn-ea"/>
                        </a:rPr>
                        <a:t>1</a:t>
                      </a:r>
                      <a:endParaRPr lang="zh-CN" sz="14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i="1" kern="100">
                          <a:effectLst/>
                          <a:latin typeface="+mn-ea"/>
                          <a:ea typeface="+mn-ea"/>
                        </a:rPr>
                        <a:t>s</a:t>
                      </a:r>
                      <a:r>
                        <a:rPr lang="en-US" sz="1400" kern="100" baseline="-25000">
                          <a:effectLst/>
                          <a:latin typeface="+mn-ea"/>
                          <a:ea typeface="+mn-ea"/>
                        </a:rPr>
                        <a:t>2</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i="1" kern="100">
                          <a:effectLst/>
                          <a:latin typeface="+mn-ea"/>
                          <a:ea typeface="+mn-ea"/>
                        </a:rPr>
                        <a:t>s</a:t>
                      </a:r>
                      <a:r>
                        <a:rPr lang="en-US" sz="1400" kern="100" baseline="-25000">
                          <a:effectLst/>
                          <a:latin typeface="+mn-ea"/>
                          <a:ea typeface="+mn-ea"/>
                        </a:rPr>
                        <a:t>3</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2282051"/>
                  </a:ext>
                </a:extLst>
              </a:tr>
              <a:tr h="288810">
                <a:tc>
                  <a:txBody>
                    <a:bodyPr/>
                    <a:lstStyle/>
                    <a:p>
                      <a:pPr indent="127000" algn="ctr">
                        <a:tabLst>
                          <a:tab pos="4732020" algn="l"/>
                        </a:tabLst>
                      </a:pPr>
                      <a:r>
                        <a:rPr lang="en-US" sz="1400" kern="100">
                          <a:effectLst/>
                          <a:latin typeface="+mn-ea"/>
                          <a:ea typeface="+mn-ea"/>
                        </a:rPr>
                        <a:t>RGB</a:t>
                      </a:r>
                      <a:endParaRPr lang="zh-CN" sz="1400" kern="100">
                        <a:effectLst/>
                        <a:latin typeface="+mn-ea"/>
                        <a:ea typeface="+mn-ea"/>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dirty="0">
                          <a:effectLst/>
                          <a:latin typeface="+mn-ea"/>
                          <a:ea typeface="+mn-ea"/>
                        </a:rPr>
                        <a:t>93.9/93.8</a:t>
                      </a:r>
                      <a:endParaRPr lang="zh-CN" sz="14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102.6/102.4</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137.1/136.8</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64.3/65.5</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51.9/53.6</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73.8/74.7</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72.9/74.2</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58.7/60.5</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80.3/81.1</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1100136"/>
                  </a:ext>
                </a:extLst>
              </a:tr>
              <a:tr h="288810">
                <a:tc>
                  <a:txBody>
                    <a:bodyPr/>
                    <a:lstStyle/>
                    <a:p>
                      <a:pPr indent="127000" algn="ctr">
                        <a:tabLst>
                          <a:tab pos="4732020" algn="l"/>
                        </a:tabLst>
                      </a:pPr>
                      <a:r>
                        <a:rPr lang="en-US" sz="1400" kern="100">
                          <a:effectLst/>
                          <a:latin typeface="+mn-ea"/>
                          <a:ea typeface="+mn-ea"/>
                        </a:rPr>
                        <a:t>HSV</a:t>
                      </a:r>
                      <a:endParaRPr lang="zh-CN" sz="1400" kern="100">
                        <a:effectLst/>
                        <a:latin typeface="+mn-ea"/>
                        <a:ea typeface="+mn-ea"/>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dirty="0">
                          <a:effectLst/>
                          <a:latin typeface="+mn-ea"/>
                          <a:ea typeface="+mn-ea"/>
                        </a:rPr>
                        <a:t>75.9/76.4</a:t>
                      </a:r>
                      <a:endParaRPr lang="zh-CN" sz="14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113.9/115.3</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142.8/142.6</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68.5/68.5</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44.7/46.9</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71.2/72.1</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72.4/72.3</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52.0/54.4</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77.7/78.6</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7868461"/>
                  </a:ext>
                </a:extLst>
              </a:tr>
              <a:tr h="288810">
                <a:tc>
                  <a:txBody>
                    <a:bodyPr/>
                    <a:lstStyle/>
                    <a:p>
                      <a:pPr indent="127000" algn="ctr">
                        <a:tabLst>
                          <a:tab pos="4732020" algn="l"/>
                        </a:tabLst>
                      </a:pPr>
                      <a:r>
                        <a:rPr lang="en-US" sz="1400" kern="100">
                          <a:effectLst/>
                          <a:latin typeface="+mn-ea"/>
                          <a:ea typeface="+mn-ea"/>
                        </a:rPr>
                        <a:t>Lab</a:t>
                      </a:r>
                      <a:endParaRPr lang="zh-CN" sz="1400" kern="100">
                        <a:effectLst/>
                        <a:latin typeface="+mn-ea"/>
                        <a:ea typeface="+mn-ea"/>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119.1/118.8</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139.6/139.5</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139.9/139.9</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56.2/57.6</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23.9/24.1</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10.9/11.1</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63.1/64.5</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26.8/27.0</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12.3/12.5</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6486831"/>
                  </a:ext>
                </a:extLst>
              </a:tr>
              <a:tr h="288810">
                <a:tc>
                  <a:txBody>
                    <a:bodyPr/>
                    <a:lstStyle/>
                    <a:p>
                      <a:pPr indent="127000" algn="ctr">
                        <a:tabLst>
                          <a:tab pos="4732020" algn="l"/>
                        </a:tabLst>
                      </a:pPr>
                      <a:r>
                        <a:rPr lang="en-US" sz="1400" kern="100">
                          <a:effectLst/>
                          <a:latin typeface="+mn-ea"/>
                          <a:ea typeface="+mn-ea"/>
                        </a:rPr>
                        <a:t>YCrCb</a:t>
                      </a:r>
                      <a:endParaRPr lang="zh-CN" sz="1400" kern="100">
                        <a:effectLst/>
                        <a:latin typeface="+mn-ea"/>
                        <a:ea typeface="+mn-ea"/>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111.9/111.7</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146.0/145.9</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117.8/117.9</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55.8/57.2</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23.6/23.8</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9.3/9.5</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62.7/64.2</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a:effectLst/>
                          <a:latin typeface="+mn-ea"/>
                          <a:ea typeface="+mn-ea"/>
                        </a:rPr>
                        <a:t>27.1/27.4</a:t>
                      </a:r>
                      <a:endParaRPr lang="zh-CN" sz="14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tabLst>
                          <a:tab pos="4732020" algn="l"/>
                        </a:tabLst>
                      </a:pPr>
                      <a:r>
                        <a:rPr lang="en-US" sz="1400" kern="100" dirty="0">
                          <a:effectLst/>
                          <a:latin typeface="+mn-ea"/>
                          <a:ea typeface="+mn-ea"/>
                        </a:rPr>
                        <a:t>10.6/10.8</a:t>
                      </a:r>
                      <a:endParaRPr lang="zh-CN" sz="14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8652548"/>
                  </a:ext>
                </a:extLst>
              </a:tr>
            </a:tbl>
          </a:graphicData>
        </a:graphic>
      </p:graphicFrame>
      <p:sp>
        <p:nvSpPr>
          <p:cNvPr id="7" name="文本框 6">
            <a:extLst>
              <a:ext uri="{FF2B5EF4-FFF2-40B4-BE49-F238E27FC236}">
                <a16:creationId xmlns:a16="http://schemas.microsoft.com/office/drawing/2014/main" id="{7D3052C0-2F6C-4F2F-BFC8-8AAEEBF2699D}"/>
              </a:ext>
            </a:extLst>
          </p:cNvPr>
          <p:cNvSpPr txBox="1"/>
          <p:nvPr/>
        </p:nvSpPr>
        <p:spPr>
          <a:xfrm>
            <a:off x="2216109" y="6422745"/>
            <a:ext cx="7696200" cy="369332"/>
          </a:xfrm>
          <a:prstGeom prst="rect">
            <a:avLst/>
          </a:prstGeom>
          <a:noFill/>
        </p:spPr>
        <p:txBody>
          <a:bodyPr wrap="square" rtlCol="0">
            <a:spAutoFit/>
          </a:bodyPr>
          <a:lstStyle/>
          <a:p>
            <a:pPr algn="ctr"/>
            <a:r>
              <a:rPr lang="zh-CN" altLang="en-US" dirty="0"/>
              <a:t>郁金香图像缩放前后</a:t>
            </a:r>
            <a:r>
              <a:rPr lang="en-US" altLang="zh-CN" dirty="0"/>
              <a:t>(</a:t>
            </a:r>
            <a:r>
              <a:rPr lang="zh-CN" altLang="en-US" dirty="0"/>
              <a:t>用“</a:t>
            </a:r>
            <a:r>
              <a:rPr lang="en-US" altLang="zh-CN" dirty="0"/>
              <a:t>/</a:t>
            </a:r>
            <a:r>
              <a:rPr lang="zh-CN" altLang="en-US" dirty="0"/>
              <a:t>”区分</a:t>
            </a:r>
            <a:r>
              <a:rPr lang="en-US" altLang="zh-CN" dirty="0"/>
              <a:t>)</a:t>
            </a:r>
            <a:r>
              <a:rPr lang="zh-CN" altLang="en-US" dirty="0"/>
              <a:t>不同颜色分量对应的颜色矩</a:t>
            </a:r>
          </a:p>
        </p:txBody>
      </p:sp>
      <p:pic>
        <p:nvPicPr>
          <p:cNvPr id="8" name="图片 7">
            <a:extLst>
              <a:ext uri="{FF2B5EF4-FFF2-40B4-BE49-F238E27FC236}">
                <a16:creationId xmlns:a16="http://schemas.microsoft.com/office/drawing/2014/main" id="{31AA151D-D43E-420D-867D-388D84FDA325}"/>
              </a:ext>
            </a:extLst>
          </p:cNvPr>
          <p:cNvPicPr>
            <a:picLocks noChangeAspect="1"/>
          </p:cNvPicPr>
          <p:nvPr/>
        </p:nvPicPr>
        <p:blipFill>
          <a:blip r:embed="rId3"/>
          <a:stretch>
            <a:fillRect/>
          </a:stretch>
        </p:blipFill>
        <p:spPr>
          <a:xfrm>
            <a:off x="8073147" y="1363133"/>
            <a:ext cx="3616542" cy="2716818"/>
          </a:xfrm>
          <a:prstGeom prst="rect">
            <a:avLst/>
          </a:prstGeom>
        </p:spPr>
      </p:pic>
    </p:spTree>
    <p:extLst>
      <p:ext uri="{BB962C8B-B14F-4D97-AF65-F5344CB8AC3E}">
        <p14:creationId xmlns:p14="http://schemas.microsoft.com/office/powerpoint/2010/main" val="356766075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Fourier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5</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11266" name="Text Box 3"/>
          <p:cNvSpPr txBox="1"/>
          <p:nvPr>
            <p:custDataLst>
              <p:tags r:id="rId2"/>
            </p:custDataLst>
          </p:nvPr>
        </p:nvSpPr>
        <p:spPr>
          <a:xfrm>
            <a:off x="910273" y="1465263"/>
            <a:ext cx="184150" cy="366712"/>
          </a:xfrm>
          <a:prstGeom prst="rect">
            <a:avLst/>
          </a:prstGeom>
          <a:noFill/>
          <a:ln w="12700">
            <a:noFill/>
          </a:ln>
        </p:spPr>
        <p:txBody>
          <a:bodyPr wrap="none" anchor="t" anchorCtr="0">
            <a:spAutoFit/>
          </a:bodyPr>
          <a:lstStyle/>
          <a:p>
            <a:endParaRPr lang="zh-CN" altLang="en-US" dirty="0">
              <a:latin typeface="Arial" panose="020B0604020202020204" pitchFamily="34" charset="0"/>
              <a:ea typeface="宋体" pitchFamily="2" charset="-122"/>
            </a:endParaRPr>
          </a:p>
        </p:txBody>
      </p:sp>
      <p:sp>
        <p:nvSpPr>
          <p:cNvPr id="11267" name="Text Box 4"/>
          <p:cNvSpPr txBox="1"/>
          <p:nvPr>
            <p:custDataLst>
              <p:tags r:id="rId3"/>
            </p:custDataLst>
          </p:nvPr>
        </p:nvSpPr>
        <p:spPr>
          <a:xfrm>
            <a:off x="548005" y="1143152"/>
            <a:ext cx="11112424" cy="5186869"/>
          </a:xfrm>
          <a:prstGeom prst="rect">
            <a:avLst/>
          </a:prstGeom>
          <a:noFill/>
          <a:ln w="12700">
            <a:noFill/>
          </a:ln>
        </p:spPr>
        <p:txBody>
          <a:bodyPr wrap="square" anchor="t" anchorCtr="0">
            <a:spAutoFit/>
          </a:bodyPr>
          <a:lstStyle/>
          <a:p>
            <a:pPr marL="342900" indent="-342900" algn="just">
              <a:lnSpc>
                <a:spcPct val="150000"/>
              </a:lnSpc>
              <a:buClr>
                <a:srgbClr val="000000"/>
              </a:buClr>
              <a:buFont typeface="Wingdings" panose="05000000000000000000" charset="0"/>
              <a:buChar char="Ø"/>
            </a:pPr>
            <a:r>
              <a:rPr lang="en-US" altLang="zh-CN" sz="2800" dirty="0">
                <a:latin typeface="微软雅黑" panose="020B0503020204020204" pitchFamily="34" charset="-122"/>
                <a:ea typeface="微软雅黑" panose="020B0503020204020204" pitchFamily="34" charset="-122"/>
              </a:rPr>
              <a:t>The same number of points exists in the approximate boundary, but not as many terms are used in the reconstruction of each points.</a:t>
            </a:r>
          </a:p>
          <a:p>
            <a:pPr marL="342900" indent="-342900" algn="just">
              <a:lnSpc>
                <a:spcPct val="150000"/>
              </a:lnSpc>
              <a:buClr>
                <a:srgbClr val="000000"/>
              </a:buClr>
              <a:buFont typeface="Wingdings" panose="05000000000000000000" charset="0"/>
              <a:buChar char="Ø"/>
            </a:pPr>
            <a:r>
              <a:rPr lang="en-US" altLang="zh-CN" sz="2800" dirty="0">
                <a:latin typeface="微软雅黑" panose="020B0503020204020204" pitchFamily="34" charset="-122"/>
                <a:ea typeface="微软雅黑" panose="020B0503020204020204" pitchFamily="34" charset="-122"/>
              </a:rPr>
              <a:t>We know that high frequency components account for fine detail, and low frequency components determine global shape.</a:t>
            </a:r>
          </a:p>
          <a:p>
            <a:pPr marL="342900" indent="-342900" algn="just">
              <a:lnSpc>
                <a:spcPct val="150000"/>
              </a:lnSpc>
              <a:buClr>
                <a:srgbClr val="000000"/>
              </a:buClr>
              <a:buFont typeface="Wingdings" panose="05000000000000000000" charset="0"/>
              <a:buChar char="Ø"/>
            </a:pPr>
            <a:r>
              <a:rPr lang="en-US" altLang="zh-CN" sz="2800" dirty="0">
                <a:latin typeface="微软雅黑" panose="020B0503020204020204" pitchFamily="34" charset="-122"/>
                <a:ea typeface="微软雅黑" panose="020B0503020204020204" pitchFamily="34" charset="-122"/>
              </a:rPr>
              <a:t>Thus the smaller </a:t>
            </a:r>
            <a:r>
              <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800" dirty="0">
                <a:latin typeface="微软雅黑" panose="020B0503020204020204" pitchFamily="34" charset="-122"/>
                <a:ea typeface="微软雅黑" panose="020B0503020204020204" pitchFamily="34" charset="-122"/>
              </a:rPr>
              <a:t> becomes the more detail that is lost on the boundary.</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Histogram Usage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50</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8" name="文本框 7">
            <a:extLst>
              <a:ext uri="{FF2B5EF4-FFF2-40B4-BE49-F238E27FC236}">
                <a16:creationId xmlns:a16="http://schemas.microsoft.com/office/drawing/2014/main" id="{32F121BE-1EE0-497E-961E-8C284D8D7775}"/>
              </a:ext>
            </a:extLst>
          </p:cNvPr>
          <p:cNvSpPr txBox="1"/>
          <p:nvPr/>
        </p:nvSpPr>
        <p:spPr>
          <a:xfrm>
            <a:off x="558497" y="1173597"/>
            <a:ext cx="11075005" cy="5573834"/>
          </a:xfrm>
          <a:prstGeom prst="rect">
            <a:avLst/>
          </a:prstGeom>
          <a:noFill/>
        </p:spPr>
        <p:txBody>
          <a:bodyPr wrap="square" rtlCol="0">
            <a:spAutoFit/>
          </a:bodyPr>
          <a:lstStyle/>
          <a:p>
            <a:pPr indent="358775" algn="just">
              <a:lnSpc>
                <a:spcPct val="150000"/>
              </a:lnSpc>
            </a:pPr>
            <a:r>
              <a:rPr lang="zh-CN" altLang="en-US" sz="2400" b="1" dirty="0">
                <a:latin typeface="Times New Roman" panose="02020603050405020304" pitchFamily="18" charset="0"/>
                <a:ea typeface="+mj-ea"/>
                <a:cs typeface="Times New Roman" panose="02020603050405020304" pitchFamily="18" charset="0"/>
              </a:rPr>
              <a:t>颜色聚合向量</a:t>
            </a:r>
            <a:r>
              <a:rPr lang="en-US" altLang="zh-CN" sz="2400" b="1" dirty="0">
                <a:latin typeface="Times New Roman" panose="02020603050405020304" pitchFamily="18" charset="0"/>
                <a:ea typeface="+mj-ea"/>
                <a:cs typeface="Times New Roman" panose="02020603050405020304" pitchFamily="18" charset="0"/>
              </a:rPr>
              <a:t>(CCV)</a:t>
            </a:r>
          </a:p>
          <a:p>
            <a:pPr indent="358775" algn="just">
              <a:lnSpc>
                <a:spcPct val="150000"/>
              </a:lnSpc>
            </a:pPr>
            <a:r>
              <a:rPr lang="zh-CN" altLang="en-US" sz="2400" dirty="0">
                <a:latin typeface="Times New Roman" panose="02020603050405020304" pitchFamily="18" charset="0"/>
                <a:ea typeface="+mj-ea"/>
                <a:cs typeface="Times New Roman" panose="02020603050405020304" pitchFamily="18" charset="0"/>
              </a:rPr>
              <a:t>颜色直方图和颜色矩虽然具备良好的旋转、平移不变性，但存在</a:t>
            </a:r>
            <a:r>
              <a:rPr lang="zh-CN" altLang="en-US" sz="2400" dirty="0">
                <a:solidFill>
                  <a:srgbClr val="0000FF"/>
                </a:solidFill>
                <a:latin typeface="Times New Roman" panose="02020603050405020304" pitchFamily="18" charset="0"/>
                <a:ea typeface="+mj-ea"/>
                <a:cs typeface="Times New Roman" panose="02020603050405020304" pitchFamily="18" charset="0"/>
              </a:rPr>
              <a:t>无法表达图像空间位置关系</a:t>
            </a:r>
            <a:r>
              <a:rPr lang="zh-CN" altLang="en-US" sz="2400" dirty="0">
                <a:latin typeface="Times New Roman" panose="02020603050405020304" pitchFamily="18" charset="0"/>
                <a:ea typeface="+mj-ea"/>
                <a:cs typeface="Times New Roman" panose="02020603050405020304" pitchFamily="18" charset="0"/>
              </a:rPr>
              <a:t>的缺点，因此</a:t>
            </a:r>
            <a:r>
              <a:rPr lang="en-US" altLang="zh-CN" sz="2400" dirty="0">
                <a:latin typeface="Times New Roman" panose="02020603050405020304" pitchFamily="18" charset="0"/>
                <a:ea typeface="+mj-ea"/>
                <a:cs typeface="Times New Roman" panose="02020603050405020304" pitchFamily="18" charset="0"/>
              </a:rPr>
              <a:t>Pass</a:t>
            </a:r>
            <a:r>
              <a:rPr lang="zh-CN" altLang="en-US" sz="2400" dirty="0">
                <a:latin typeface="Times New Roman" panose="02020603050405020304" pitchFamily="18" charset="0"/>
                <a:ea typeface="+mj-ea"/>
                <a:cs typeface="Times New Roman" panose="02020603050405020304" pitchFamily="18" charset="0"/>
              </a:rPr>
              <a:t>等在</a:t>
            </a:r>
            <a:r>
              <a:rPr lang="en-US" altLang="zh-CN" sz="2400" dirty="0">
                <a:latin typeface="Times New Roman" panose="02020603050405020304" pitchFamily="18" charset="0"/>
                <a:ea typeface="+mj-ea"/>
                <a:cs typeface="Times New Roman" panose="02020603050405020304" pitchFamily="18" charset="0"/>
              </a:rPr>
              <a:t>1997</a:t>
            </a:r>
            <a:r>
              <a:rPr lang="zh-CN" altLang="en-US" sz="2400" dirty="0">
                <a:latin typeface="Times New Roman" panose="02020603050405020304" pitchFamily="18" charset="0"/>
                <a:ea typeface="+mj-ea"/>
                <a:cs typeface="Times New Roman" panose="02020603050405020304" pitchFamily="18" charset="0"/>
              </a:rPr>
              <a:t>年提出了</a:t>
            </a:r>
            <a:r>
              <a:rPr lang="zh-CN" altLang="en-US" sz="2400" dirty="0">
                <a:solidFill>
                  <a:srgbClr val="0000FF"/>
                </a:solidFill>
                <a:latin typeface="Times New Roman" panose="02020603050405020304" pitchFamily="18" charset="0"/>
                <a:ea typeface="+mj-ea"/>
                <a:cs typeface="Times New Roman" panose="02020603050405020304" pitchFamily="18" charset="0"/>
              </a:rPr>
              <a:t>颜色聚合向量</a:t>
            </a:r>
            <a:r>
              <a:rPr lang="zh-CN" altLang="en-US" sz="2400" dirty="0">
                <a:latin typeface="Times New Roman" panose="02020603050405020304" pitchFamily="18" charset="0"/>
                <a:ea typeface="+mj-ea"/>
                <a:cs typeface="Times New Roman" panose="02020603050405020304" pitchFamily="18" charset="0"/>
              </a:rPr>
              <a:t>（</a:t>
            </a:r>
            <a:r>
              <a:rPr lang="en-US" altLang="zh-CN" sz="2400" dirty="0">
                <a:latin typeface="Times New Roman" panose="02020603050405020304" pitchFamily="18" charset="0"/>
                <a:ea typeface="+mj-ea"/>
                <a:cs typeface="Times New Roman" panose="02020603050405020304" pitchFamily="18" charset="0"/>
              </a:rPr>
              <a:t>Color Coherence Vector</a:t>
            </a:r>
            <a:r>
              <a:rPr lang="zh-CN" altLang="en-US" sz="2400" dirty="0">
                <a:latin typeface="Times New Roman" panose="02020603050405020304" pitchFamily="18" charset="0"/>
                <a:ea typeface="+mj-ea"/>
                <a:cs typeface="Times New Roman" panose="02020603050405020304" pitchFamily="18" charset="0"/>
              </a:rPr>
              <a:t>）的概念。</a:t>
            </a:r>
            <a:r>
              <a:rPr lang="en-US" altLang="zh-CN" sz="2400" dirty="0">
                <a:latin typeface="Times New Roman" panose="02020603050405020304" pitchFamily="18" charset="0"/>
                <a:ea typeface="+mj-ea"/>
                <a:cs typeface="Times New Roman" panose="02020603050405020304" pitchFamily="18" charset="0"/>
              </a:rPr>
              <a:t>Pass</a:t>
            </a:r>
            <a:r>
              <a:rPr lang="zh-CN" altLang="en-US" sz="2400" dirty="0">
                <a:latin typeface="Times New Roman" panose="02020603050405020304" pitchFamily="18" charset="0"/>
                <a:ea typeface="+mj-ea"/>
                <a:cs typeface="Times New Roman" panose="02020603050405020304" pitchFamily="18" charset="0"/>
              </a:rPr>
              <a:t>等根据图像中颜色相似的像素值是否在某一连续区域存在聚合这一特性，定义满足条件的像素为</a:t>
            </a:r>
            <a:r>
              <a:rPr lang="zh-CN" altLang="en-US" sz="2400" dirty="0">
                <a:solidFill>
                  <a:srgbClr val="0000FF"/>
                </a:solidFill>
                <a:latin typeface="Times New Roman" panose="02020603050405020304" pitchFamily="18" charset="0"/>
                <a:ea typeface="+mj-ea"/>
                <a:cs typeface="Times New Roman" panose="02020603050405020304" pitchFamily="18" charset="0"/>
              </a:rPr>
              <a:t>聚合像素</a:t>
            </a:r>
            <a:r>
              <a:rPr lang="zh-CN" altLang="en-US" sz="2400" dirty="0">
                <a:latin typeface="Times New Roman" panose="02020603050405020304" pitchFamily="18" charset="0"/>
                <a:ea typeface="+mj-ea"/>
                <a:cs typeface="Times New Roman" panose="02020603050405020304" pitchFamily="18" charset="0"/>
              </a:rPr>
              <a:t>，不满足条件的像素为</a:t>
            </a:r>
            <a:r>
              <a:rPr lang="zh-CN" altLang="en-US" sz="2400" dirty="0">
                <a:solidFill>
                  <a:srgbClr val="0000FF"/>
                </a:solidFill>
                <a:latin typeface="Times New Roman" panose="02020603050405020304" pitchFamily="18" charset="0"/>
                <a:ea typeface="+mj-ea"/>
                <a:cs typeface="Times New Roman" panose="02020603050405020304" pitchFamily="18" charset="0"/>
              </a:rPr>
              <a:t>非聚合像素</a:t>
            </a:r>
            <a:r>
              <a:rPr lang="zh-CN" altLang="en-US" sz="2400" dirty="0">
                <a:latin typeface="Times New Roman" panose="02020603050405020304" pitchFamily="18" charset="0"/>
                <a:ea typeface="+mj-ea"/>
                <a:cs typeface="Times New Roman" panose="02020603050405020304" pitchFamily="18" charset="0"/>
              </a:rPr>
              <a:t>，而颜色聚合向量为图像中</a:t>
            </a:r>
            <a:r>
              <a:rPr lang="zh-CN" altLang="en-US" sz="2400" dirty="0">
                <a:solidFill>
                  <a:srgbClr val="0000FF"/>
                </a:solidFill>
                <a:latin typeface="Times New Roman" panose="02020603050405020304" pitchFamily="18" charset="0"/>
                <a:ea typeface="+mj-ea"/>
                <a:cs typeface="Times New Roman" panose="02020603050405020304" pitchFamily="18" charset="0"/>
              </a:rPr>
              <a:t>不同量化级别</a:t>
            </a:r>
            <a:r>
              <a:rPr lang="zh-CN" altLang="en-US" sz="2400" dirty="0">
                <a:latin typeface="Times New Roman" panose="02020603050405020304" pitchFamily="18" charset="0"/>
                <a:ea typeface="+mj-ea"/>
                <a:cs typeface="Times New Roman" panose="02020603050405020304" pitchFamily="18" charset="0"/>
              </a:rPr>
              <a:t>下聚合像素与非聚合像素的分布关系提供了一种特征描述。因此，颜色聚合向量可防止图像中颜色相似的聚合像素与非聚合像素的误匹配，从而有效实现图像空间位置关系的表达。</a:t>
            </a:r>
            <a:endParaRPr lang="en-US" altLang="zh-CN" sz="2400" dirty="0">
              <a:latin typeface="Times New Roman" panose="02020603050405020304" pitchFamily="18" charset="0"/>
              <a:ea typeface="+mj-ea"/>
              <a:cs typeface="Times New Roman" panose="02020603050405020304" pitchFamily="18" charset="0"/>
            </a:endParaRPr>
          </a:p>
          <a:p>
            <a:pPr indent="358775" algn="just">
              <a:lnSpc>
                <a:spcPct val="150000"/>
              </a:lnSpc>
            </a:pPr>
            <a:r>
              <a:rPr lang="en-US" altLang="zh-CN" sz="2400" dirty="0">
                <a:latin typeface="Times New Roman" panose="02020603050405020304" pitchFamily="18" charset="0"/>
                <a:ea typeface="+mj-ea"/>
                <a:cs typeface="Times New Roman" panose="02020603050405020304" pitchFamily="18" charset="0"/>
              </a:rPr>
              <a:t>CCV</a:t>
            </a:r>
            <a:r>
              <a:rPr lang="zh-CN" altLang="en-US" sz="2400" dirty="0">
                <a:latin typeface="Times New Roman" panose="02020603050405020304" pitchFamily="18" charset="0"/>
                <a:ea typeface="+mj-ea"/>
                <a:cs typeface="Times New Roman" panose="02020603050405020304" pitchFamily="18" charset="0"/>
              </a:rPr>
              <a:t>是一种将颜色信息编码成向量的技术，通过将颜色划分成若干个区域，并将每个区域编码成向量，从向量间的距离来度量颜色的相似性。</a:t>
            </a:r>
          </a:p>
        </p:txBody>
      </p:sp>
    </p:spTree>
    <p:extLst>
      <p:ext uri="{BB962C8B-B14F-4D97-AF65-F5344CB8AC3E}">
        <p14:creationId xmlns:p14="http://schemas.microsoft.com/office/powerpoint/2010/main" val="2808291720"/>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Histogram Usage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51</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6" name="文本框 5">
            <a:extLst>
              <a:ext uri="{FF2B5EF4-FFF2-40B4-BE49-F238E27FC236}">
                <a16:creationId xmlns:a16="http://schemas.microsoft.com/office/drawing/2014/main" id="{7DB57224-A5A8-46D5-9FA0-8D2A3EBA568A}"/>
              </a:ext>
            </a:extLst>
          </p:cNvPr>
          <p:cNvSpPr txBox="1"/>
          <p:nvPr/>
        </p:nvSpPr>
        <p:spPr>
          <a:xfrm>
            <a:off x="510988" y="1125628"/>
            <a:ext cx="11170024" cy="3085781"/>
          </a:xfrm>
          <a:prstGeom prst="rect">
            <a:avLst/>
          </a:prstGeom>
          <a:noFill/>
        </p:spPr>
        <p:txBody>
          <a:bodyPr wrap="square" rtlCol="0">
            <a:spAutoFit/>
          </a:bodyPr>
          <a:lstStyle/>
          <a:p>
            <a:pPr indent="358775">
              <a:lnSpc>
                <a:spcPct val="150000"/>
              </a:lnSpc>
            </a:pPr>
            <a:r>
              <a:rPr lang="zh-CN" altLang="en-US" sz="2200" dirty="0">
                <a:latin typeface="+mj-ea"/>
                <a:ea typeface="+mj-ea"/>
              </a:rPr>
              <a:t>颜色聚合向量的计算步骤如下：</a:t>
            </a:r>
            <a:endParaRPr lang="en-US" altLang="zh-CN" sz="2200" dirty="0">
              <a:latin typeface="+mj-ea"/>
              <a:ea typeface="+mj-ea"/>
            </a:endParaRPr>
          </a:p>
          <a:p>
            <a:pPr marL="800100" lvl="1" indent="-342900">
              <a:lnSpc>
                <a:spcPct val="150000"/>
              </a:lnSpc>
              <a:buFont typeface="Arial" panose="020B0604020202020204" pitchFamily="34" charset="0"/>
              <a:buChar char="•"/>
            </a:pPr>
            <a:r>
              <a:rPr lang="en-US" altLang="zh-CN" sz="2200" dirty="0">
                <a:latin typeface="Times New Roman" panose="02020603050405020304" pitchFamily="18" charset="0"/>
                <a:ea typeface="+mj-ea"/>
                <a:cs typeface="Times New Roman" panose="02020603050405020304" pitchFamily="18" charset="0"/>
              </a:rPr>
              <a:t>1. </a:t>
            </a:r>
            <a:r>
              <a:rPr lang="zh-CN" altLang="en-US" sz="2200" dirty="0">
                <a:latin typeface="Times New Roman" panose="02020603050405020304" pitchFamily="18" charset="0"/>
                <a:ea typeface="+mj-ea"/>
                <a:cs typeface="Times New Roman" panose="02020603050405020304" pitchFamily="18" charset="0"/>
              </a:rPr>
              <a:t>图像模糊与图像量化</a:t>
            </a:r>
            <a:endParaRPr lang="en-US" altLang="zh-CN" sz="2200" dirty="0">
              <a:latin typeface="Times New Roman" panose="02020603050405020304" pitchFamily="18" charset="0"/>
              <a:ea typeface="+mj-ea"/>
              <a:cs typeface="Times New Roman" panose="02020603050405020304" pitchFamily="18" charset="0"/>
            </a:endParaRPr>
          </a:p>
          <a:p>
            <a:pPr>
              <a:lnSpc>
                <a:spcPct val="150000"/>
              </a:lnSpc>
            </a:pPr>
            <a:r>
              <a:rPr lang="en-US" altLang="zh-CN" sz="2200" dirty="0">
                <a:latin typeface="Times New Roman" panose="02020603050405020304" pitchFamily="18" charset="0"/>
                <a:ea typeface="+mj-ea"/>
                <a:cs typeface="Times New Roman" panose="02020603050405020304" pitchFamily="18" charset="0"/>
              </a:rPr>
              <a:t>       </a:t>
            </a:r>
            <a:r>
              <a:rPr lang="zh-CN" altLang="en-US" sz="2200" dirty="0">
                <a:latin typeface="Times New Roman" panose="02020603050405020304" pitchFamily="18" charset="0"/>
                <a:ea typeface="+mj-ea"/>
                <a:cs typeface="Times New Roman" panose="02020603050405020304" pitchFamily="18" charset="0"/>
              </a:rPr>
              <a:t>首先通过</a:t>
            </a:r>
            <a:r>
              <a:rPr lang="zh-CN" altLang="en-US" sz="2200" dirty="0">
                <a:solidFill>
                  <a:srgbClr val="0000FF"/>
                </a:solidFill>
                <a:latin typeface="Times New Roman" panose="02020603050405020304" pitchFamily="18" charset="0"/>
                <a:ea typeface="+mj-ea"/>
                <a:cs typeface="Times New Roman" panose="02020603050405020304" pitchFamily="18" charset="0"/>
              </a:rPr>
              <a:t>高斯模糊</a:t>
            </a:r>
            <a:r>
              <a:rPr lang="zh-CN" altLang="en-US" sz="2200" dirty="0">
                <a:latin typeface="Times New Roman" panose="02020603050405020304" pitchFamily="18" charset="0"/>
                <a:ea typeface="+mj-ea"/>
                <a:cs typeface="Times New Roman" panose="02020603050405020304" pitchFamily="18" charset="0"/>
              </a:rPr>
              <a:t>算法将像素值替换为局部邻域（如</a:t>
            </a:r>
            <a:r>
              <a:rPr lang="en-US" altLang="zh-CN" sz="2200" dirty="0">
                <a:latin typeface="Times New Roman" panose="02020603050405020304" pitchFamily="18" charset="0"/>
                <a:ea typeface="+mj-ea"/>
                <a:cs typeface="Times New Roman" panose="02020603050405020304" pitchFamily="18" charset="0"/>
              </a:rPr>
              <a:t>8</a:t>
            </a:r>
            <a:r>
              <a:rPr lang="zh-CN" altLang="en-US" sz="2200" dirty="0">
                <a:latin typeface="Times New Roman" panose="02020603050405020304" pitchFamily="18" charset="0"/>
                <a:ea typeface="+mj-ea"/>
                <a:cs typeface="Times New Roman" panose="02020603050405020304" pitchFamily="18" charset="0"/>
              </a:rPr>
              <a:t>领域）中的平均值，从而消除相邻像素之间的细微差异，然后分别对颜色模型的各分量进行</a:t>
            </a:r>
            <a:r>
              <a:rPr lang="zh-CN" altLang="en-US" sz="2200" dirty="0">
                <a:solidFill>
                  <a:srgbClr val="0000FF"/>
                </a:solidFill>
                <a:latin typeface="Times New Roman" panose="02020603050405020304" pitchFamily="18" charset="0"/>
                <a:ea typeface="+mj-ea"/>
                <a:cs typeface="Times New Roman" panose="02020603050405020304" pitchFamily="18" charset="0"/>
              </a:rPr>
              <a:t>量化</a:t>
            </a:r>
            <a:r>
              <a:rPr lang="zh-CN" altLang="en-US" sz="2200" dirty="0">
                <a:latin typeface="Times New Roman" panose="02020603050405020304" pitchFamily="18" charset="0"/>
                <a:ea typeface="+mj-ea"/>
                <a:cs typeface="Times New Roman" panose="02020603050405020304" pitchFamily="18" charset="0"/>
              </a:rPr>
              <a:t>，使得图像中仅含有</a:t>
            </a:r>
            <a:r>
              <a:rPr lang="en-US" altLang="zh-CN" sz="2200" i="1" dirty="0">
                <a:latin typeface="Times New Roman" panose="02020603050405020304" pitchFamily="18" charset="0"/>
                <a:ea typeface="+mj-ea"/>
                <a:cs typeface="Times New Roman" panose="02020603050405020304" pitchFamily="18" charset="0"/>
              </a:rPr>
              <a:t>n</a:t>
            </a:r>
            <a:r>
              <a:rPr lang="zh-CN" altLang="en-US" sz="2200" dirty="0">
                <a:latin typeface="Times New Roman" panose="02020603050405020304" pitchFamily="18" charset="0"/>
                <a:ea typeface="+mj-ea"/>
                <a:cs typeface="Times New Roman" panose="02020603050405020304" pitchFamily="18" charset="0"/>
              </a:rPr>
              <a:t>种不同的像素值。假设有一幅</a:t>
            </a:r>
            <a:r>
              <a:rPr lang="en-US" altLang="zh-CN" sz="2200" dirty="0">
                <a:latin typeface="Times New Roman" panose="02020603050405020304" pitchFamily="18" charset="0"/>
                <a:ea typeface="+mj-ea"/>
                <a:cs typeface="Times New Roman" panose="02020603050405020304" pitchFamily="18" charset="0"/>
              </a:rPr>
              <a:t>30</a:t>
            </a:r>
            <a:r>
              <a:rPr lang="zh-CN" altLang="en-US" sz="2200" dirty="0">
                <a:latin typeface="Times New Roman" panose="02020603050405020304" pitchFamily="18" charset="0"/>
                <a:ea typeface="+mj-ea"/>
                <a:cs typeface="Times New Roman" panose="02020603050405020304" pitchFamily="18" charset="0"/>
              </a:rPr>
              <a:t>个灰度级的图像，如图</a:t>
            </a:r>
            <a:r>
              <a:rPr lang="en-US" altLang="zh-CN" sz="2200" dirty="0">
                <a:latin typeface="Times New Roman" panose="02020603050405020304" pitchFamily="18" charset="0"/>
                <a:ea typeface="+mj-ea"/>
                <a:cs typeface="Times New Roman" panose="02020603050405020304" pitchFamily="18" charset="0"/>
              </a:rPr>
              <a:t>(a)</a:t>
            </a:r>
            <a:r>
              <a:rPr lang="zh-CN" altLang="en-US" sz="2200" dirty="0">
                <a:latin typeface="Times New Roman" panose="02020603050405020304" pitchFamily="18" charset="0"/>
                <a:ea typeface="+mj-ea"/>
                <a:cs typeface="Times New Roman" panose="02020603050405020304" pitchFamily="18" charset="0"/>
              </a:rPr>
              <a:t>和</a:t>
            </a:r>
            <a:r>
              <a:rPr lang="en-US" altLang="zh-CN" sz="2200" dirty="0">
                <a:latin typeface="Times New Roman" panose="02020603050405020304" pitchFamily="18" charset="0"/>
                <a:ea typeface="+mj-ea"/>
                <a:cs typeface="Times New Roman" panose="02020603050405020304" pitchFamily="18" charset="0"/>
              </a:rPr>
              <a:t>(b)</a:t>
            </a:r>
            <a:r>
              <a:rPr lang="zh-CN" altLang="en-US" sz="2200" dirty="0">
                <a:latin typeface="Times New Roman" panose="02020603050405020304" pitchFamily="18" charset="0"/>
                <a:ea typeface="+mj-ea"/>
                <a:cs typeface="Times New Roman" panose="02020603050405020304" pitchFamily="18" charset="0"/>
              </a:rPr>
              <a:t>所示，按照</a:t>
            </a:r>
            <a:r>
              <a:rPr lang="en-US" altLang="zh-CN" sz="2200" dirty="0">
                <a:latin typeface="Times New Roman" panose="02020603050405020304" pitchFamily="18" charset="0"/>
                <a:ea typeface="+mj-ea"/>
                <a:cs typeface="Times New Roman" panose="02020603050405020304" pitchFamily="18" charset="0"/>
              </a:rPr>
              <a:t>[0, 10)</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[10, 20)</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[20, 30)</a:t>
            </a:r>
            <a:r>
              <a:rPr lang="zh-CN" altLang="en-US" sz="2200" dirty="0">
                <a:latin typeface="Times New Roman" panose="02020603050405020304" pitchFamily="18" charset="0"/>
                <a:ea typeface="+mj-ea"/>
                <a:cs typeface="Times New Roman" panose="02020603050405020304" pitchFamily="18" charset="0"/>
              </a:rPr>
              <a:t>区间划分进行三级量化，量化后的图像将仅含</a:t>
            </a:r>
            <a:r>
              <a:rPr lang="en-US" altLang="zh-CN" sz="2200" dirty="0">
                <a:latin typeface="Times New Roman" panose="02020603050405020304" pitchFamily="18" charset="0"/>
                <a:ea typeface="+mj-ea"/>
                <a:cs typeface="Times New Roman" panose="02020603050405020304" pitchFamily="18" charset="0"/>
              </a:rPr>
              <a:t>3</a:t>
            </a:r>
            <a:r>
              <a:rPr lang="zh-CN" altLang="en-US" sz="2200" dirty="0">
                <a:latin typeface="Times New Roman" panose="02020603050405020304" pitchFamily="18" charset="0"/>
                <a:ea typeface="+mj-ea"/>
                <a:cs typeface="Times New Roman" panose="02020603050405020304" pitchFamily="18" charset="0"/>
              </a:rPr>
              <a:t>种不同的像素值。</a:t>
            </a:r>
            <a:endParaRPr lang="en-US" altLang="zh-CN" sz="2200" dirty="0">
              <a:latin typeface="+mj-ea"/>
              <a:ea typeface="+mj-ea"/>
            </a:endParaRPr>
          </a:p>
        </p:txBody>
      </p:sp>
      <p:graphicFrame>
        <p:nvGraphicFramePr>
          <p:cNvPr id="7" name="表格 6">
            <a:extLst>
              <a:ext uri="{FF2B5EF4-FFF2-40B4-BE49-F238E27FC236}">
                <a16:creationId xmlns:a16="http://schemas.microsoft.com/office/drawing/2014/main" id="{191DC4FD-D8D0-412C-8C45-561BE34B94DD}"/>
              </a:ext>
            </a:extLst>
          </p:cNvPr>
          <p:cNvGraphicFramePr>
            <a:graphicFrameLocks noGrp="1"/>
          </p:cNvGraphicFramePr>
          <p:nvPr>
            <p:extLst>
              <p:ext uri="{D42A27DB-BD31-4B8C-83A1-F6EECF244321}">
                <p14:modId xmlns:p14="http://schemas.microsoft.com/office/powerpoint/2010/main" val="1216878807"/>
              </p:ext>
            </p:extLst>
          </p:nvPr>
        </p:nvGraphicFramePr>
        <p:xfrm>
          <a:off x="4645785" y="4393166"/>
          <a:ext cx="2900430" cy="1593852"/>
        </p:xfrm>
        <a:graphic>
          <a:graphicData uri="http://schemas.openxmlformats.org/drawingml/2006/table">
            <a:tbl>
              <a:tblPr firstRow="1" firstCol="1" bandRow="1"/>
              <a:tblGrid>
                <a:gridCol w="483405">
                  <a:extLst>
                    <a:ext uri="{9D8B030D-6E8A-4147-A177-3AD203B41FA5}">
                      <a16:colId xmlns:a16="http://schemas.microsoft.com/office/drawing/2014/main" val="2351519717"/>
                    </a:ext>
                  </a:extLst>
                </a:gridCol>
                <a:gridCol w="483405">
                  <a:extLst>
                    <a:ext uri="{9D8B030D-6E8A-4147-A177-3AD203B41FA5}">
                      <a16:colId xmlns:a16="http://schemas.microsoft.com/office/drawing/2014/main" val="2612969403"/>
                    </a:ext>
                  </a:extLst>
                </a:gridCol>
                <a:gridCol w="483405">
                  <a:extLst>
                    <a:ext uri="{9D8B030D-6E8A-4147-A177-3AD203B41FA5}">
                      <a16:colId xmlns:a16="http://schemas.microsoft.com/office/drawing/2014/main" val="3540876384"/>
                    </a:ext>
                  </a:extLst>
                </a:gridCol>
                <a:gridCol w="483405">
                  <a:extLst>
                    <a:ext uri="{9D8B030D-6E8A-4147-A177-3AD203B41FA5}">
                      <a16:colId xmlns:a16="http://schemas.microsoft.com/office/drawing/2014/main" val="485539529"/>
                    </a:ext>
                  </a:extLst>
                </a:gridCol>
                <a:gridCol w="483405">
                  <a:extLst>
                    <a:ext uri="{9D8B030D-6E8A-4147-A177-3AD203B41FA5}">
                      <a16:colId xmlns:a16="http://schemas.microsoft.com/office/drawing/2014/main" val="1242152158"/>
                    </a:ext>
                  </a:extLst>
                </a:gridCol>
                <a:gridCol w="483405">
                  <a:extLst>
                    <a:ext uri="{9D8B030D-6E8A-4147-A177-3AD203B41FA5}">
                      <a16:colId xmlns:a16="http://schemas.microsoft.com/office/drawing/2014/main" val="2276687227"/>
                    </a:ext>
                  </a:extLst>
                </a:gridCol>
              </a:tblGrid>
              <a:tr h="265642">
                <a:tc>
                  <a:txBody>
                    <a:bodyPr/>
                    <a:lstStyle/>
                    <a:p>
                      <a:pPr indent="0" algn="ctr"/>
                      <a:r>
                        <a:rPr lang="en-US" sz="1400" kern="100" dirty="0">
                          <a:effectLst/>
                          <a:latin typeface="+mn-ea"/>
                          <a:ea typeface="+mn-ea"/>
                        </a:rPr>
                        <a:t>2</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3</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239971"/>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2</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3</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9978413"/>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3</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3</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5052497"/>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2</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8561803"/>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8926860"/>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2</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9443570"/>
                  </a:ext>
                </a:extLst>
              </a:tr>
            </a:tbl>
          </a:graphicData>
        </a:graphic>
      </p:graphicFrame>
      <p:graphicFrame>
        <p:nvGraphicFramePr>
          <p:cNvPr id="8" name="表格 7">
            <a:extLst>
              <a:ext uri="{FF2B5EF4-FFF2-40B4-BE49-F238E27FC236}">
                <a16:creationId xmlns:a16="http://schemas.microsoft.com/office/drawing/2014/main" id="{88760F5B-746E-4FF3-820F-A7DE1306505E}"/>
              </a:ext>
            </a:extLst>
          </p:cNvPr>
          <p:cNvGraphicFramePr>
            <a:graphicFrameLocks noGrp="1"/>
          </p:cNvGraphicFramePr>
          <p:nvPr>
            <p:extLst>
              <p:ext uri="{D42A27DB-BD31-4B8C-83A1-F6EECF244321}">
                <p14:modId xmlns:p14="http://schemas.microsoft.com/office/powerpoint/2010/main" val="725681301"/>
              </p:ext>
            </p:extLst>
          </p:nvPr>
        </p:nvGraphicFramePr>
        <p:xfrm>
          <a:off x="986754" y="4398360"/>
          <a:ext cx="2900430" cy="1593852"/>
        </p:xfrm>
        <a:graphic>
          <a:graphicData uri="http://schemas.openxmlformats.org/drawingml/2006/table">
            <a:tbl>
              <a:tblPr firstRow="1" firstCol="1" bandRow="1"/>
              <a:tblGrid>
                <a:gridCol w="483405">
                  <a:extLst>
                    <a:ext uri="{9D8B030D-6E8A-4147-A177-3AD203B41FA5}">
                      <a16:colId xmlns:a16="http://schemas.microsoft.com/office/drawing/2014/main" val="3237946952"/>
                    </a:ext>
                  </a:extLst>
                </a:gridCol>
                <a:gridCol w="483405">
                  <a:extLst>
                    <a:ext uri="{9D8B030D-6E8A-4147-A177-3AD203B41FA5}">
                      <a16:colId xmlns:a16="http://schemas.microsoft.com/office/drawing/2014/main" val="4114260829"/>
                    </a:ext>
                  </a:extLst>
                </a:gridCol>
                <a:gridCol w="483405">
                  <a:extLst>
                    <a:ext uri="{9D8B030D-6E8A-4147-A177-3AD203B41FA5}">
                      <a16:colId xmlns:a16="http://schemas.microsoft.com/office/drawing/2014/main" val="2282576701"/>
                    </a:ext>
                  </a:extLst>
                </a:gridCol>
                <a:gridCol w="483405">
                  <a:extLst>
                    <a:ext uri="{9D8B030D-6E8A-4147-A177-3AD203B41FA5}">
                      <a16:colId xmlns:a16="http://schemas.microsoft.com/office/drawing/2014/main" val="2930541692"/>
                    </a:ext>
                  </a:extLst>
                </a:gridCol>
                <a:gridCol w="483405">
                  <a:extLst>
                    <a:ext uri="{9D8B030D-6E8A-4147-A177-3AD203B41FA5}">
                      <a16:colId xmlns:a16="http://schemas.microsoft.com/office/drawing/2014/main" val="3199890838"/>
                    </a:ext>
                  </a:extLst>
                </a:gridCol>
                <a:gridCol w="483405">
                  <a:extLst>
                    <a:ext uri="{9D8B030D-6E8A-4147-A177-3AD203B41FA5}">
                      <a16:colId xmlns:a16="http://schemas.microsoft.com/office/drawing/2014/main" val="524245202"/>
                    </a:ext>
                  </a:extLst>
                </a:gridCol>
              </a:tblGrid>
              <a:tr h="265642">
                <a:tc>
                  <a:txBody>
                    <a:bodyPr/>
                    <a:lstStyle/>
                    <a:p>
                      <a:pPr indent="0" algn="ctr"/>
                      <a:r>
                        <a:rPr lang="en-US" sz="1400" kern="100">
                          <a:effectLst/>
                          <a:latin typeface="+mn-ea"/>
                          <a:ea typeface="+mn-ea"/>
                        </a:rPr>
                        <a:t>12</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0</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22</a:t>
                      </a:r>
                      <a:endParaRPr lang="zh-CN" sz="1400" kern="1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5</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6</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5110116"/>
                  </a:ext>
                </a:extLst>
              </a:tr>
              <a:tr h="265642">
                <a:tc>
                  <a:txBody>
                    <a:bodyPr/>
                    <a:lstStyle/>
                    <a:p>
                      <a:pPr indent="0" algn="ctr"/>
                      <a:r>
                        <a:rPr lang="en-US" sz="1400" kern="100">
                          <a:effectLst/>
                          <a:latin typeface="+mn-ea"/>
                          <a:ea typeface="+mn-ea"/>
                        </a:rPr>
                        <a:t>14</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11</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3</a:t>
                      </a:r>
                      <a:endParaRPr lang="zh-CN" sz="1400" kern="1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20</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4</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7</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0720174"/>
                  </a:ext>
                </a:extLst>
              </a:tr>
              <a:tr h="265642">
                <a:tc>
                  <a:txBody>
                    <a:bodyPr/>
                    <a:lstStyle/>
                    <a:p>
                      <a:pPr indent="0" algn="ctr"/>
                      <a:r>
                        <a:rPr lang="en-US" sz="1400" kern="100">
                          <a:effectLst/>
                          <a:latin typeface="+mn-ea"/>
                          <a:ea typeface="+mn-ea"/>
                        </a:rPr>
                        <a:t>13</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7</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28</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23</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7</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6</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6856170"/>
                  </a:ext>
                </a:extLst>
              </a:tr>
              <a:tr h="265642">
                <a:tc>
                  <a:txBody>
                    <a:bodyPr/>
                    <a:lstStyle/>
                    <a:p>
                      <a:pPr indent="0" algn="ctr"/>
                      <a:r>
                        <a:rPr lang="en-US" sz="1400" kern="100">
                          <a:effectLst/>
                          <a:latin typeface="+mn-ea"/>
                          <a:ea typeface="+mn-ea"/>
                        </a:rPr>
                        <a:t>15</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15</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12</a:t>
                      </a:r>
                      <a:endParaRPr lang="zh-CN" sz="1400" kern="1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4</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5</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11</a:t>
                      </a:r>
                      <a:endParaRPr lang="zh-CN" sz="1400" kern="1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2343709"/>
                  </a:ext>
                </a:extLst>
              </a:tr>
              <a:tr h="265642">
                <a:tc>
                  <a:txBody>
                    <a:bodyPr/>
                    <a:lstStyle/>
                    <a:p>
                      <a:pPr indent="0" algn="ctr"/>
                      <a:r>
                        <a:rPr lang="en-US" sz="1400" kern="100">
                          <a:effectLst/>
                          <a:latin typeface="+mn-ea"/>
                          <a:ea typeface="+mn-ea"/>
                        </a:rPr>
                        <a:t>17</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12</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11</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10</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0542148"/>
                  </a:ext>
                </a:extLst>
              </a:tr>
              <a:tr h="265642">
                <a:tc>
                  <a:txBody>
                    <a:bodyPr/>
                    <a:lstStyle/>
                    <a:p>
                      <a:pPr indent="0" algn="ctr"/>
                      <a:r>
                        <a:rPr lang="en-US" sz="1400" kern="100">
                          <a:effectLst/>
                          <a:latin typeface="+mn-ea"/>
                          <a:ea typeface="+mn-ea"/>
                        </a:rPr>
                        <a:t>14</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11</a:t>
                      </a:r>
                      <a:endParaRPr lang="zh-CN" sz="1400" kern="1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0</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12</a:t>
                      </a:r>
                      <a:endParaRPr lang="zh-CN" sz="1400" kern="1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13</a:t>
                      </a:r>
                      <a:endParaRPr lang="zh-CN" sz="1400" kern="1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9776739"/>
                  </a:ext>
                </a:extLst>
              </a:tr>
            </a:tbl>
          </a:graphicData>
        </a:graphic>
      </p:graphicFrame>
      <p:sp>
        <p:nvSpPr>
          <p:cNvPr id="9" name="文本框 8">
            <a:extLst>
              <a:ext uri="{FF2B5EF4-FFF2-40B4-BE49-F238E27FC236}">
                <a16:creationId xmlns:a16="http://schemas.microsoft.com/office/drawing/2014/main" id="{791264AC-80F8-43F6-8D96-BA4E6D7C09BB}"/>
              </a:ext>
            </a:extLst>
          </p:cNvPr>
          <p:cNvSpPr txBox="1"/>
          <p:nvPr/>
        </p:nvSpPr>
        <p:spPr>
          <a:xfrm>
            <a:off x="3582005" y="6433598"/>
            <a:ext cx="5046859" cy="369332"/>
          </a:xfrm>
          <a:prstGeom prst="rect">
            <a:avLst/>
          </a:prstGeom>
          <a:noFill/>
        </p:spPr>
        <p:txBody>
          <a:bodyPr wrap="square" rtlCol="0">
            <a:spAutoFit/>
          </a:bodyPr>
          <a:lstStyle/>
          <a:p>
            <a:pPr algn="ctr"/>
            <a:r>
              <a:rPr lang="zh-CN" altLang="en-US" dirty="0"/>
              <a:t>图像量化与连通分量计算示意图</a:t>
            </a:r>
          </a:p>
        </p:txBody>
      </p:sp>
      <p:sp>
        <p:nvSpPr>
          <p:cNvPr id="10" name="文本框 9">
            <a:extLst>
              <a:ext uri="{FF2B5EF4-FFF2-40B4-BE49-F238E27FC236}">
                <a16:creationId xmlns:a16="http://schemas.microsoft.com/office/drawing/2014/main" id="{B4E3C70E-4AAE-4453-92FA-5AF2B43DA434}"/>
              </a:ext>
            </a:extLst>
          </p:cNvPr>
          <p:cNvSpPr txBox="1"/>
          <p:nvPr/>
        </p:nvSpPr>
        <p:spPr>
          <a:xfrm>
            <a:off x="1170425" y="5987018"/>
            <a:ext cx="2533088" cy="369332"/>
          </a:xfrm>
          <a:prstGeom prst="rect">
            <a:avLst/>
          </a:prstGeom>
          <a:noFill/>
        </p:spPr>
        <p:txBody>
          <a:bodyPr wrap="square" rtlCol="0">
            <a:spAutoFit/>
          </a:bodyPr>
          <a:lstStyle/>
          <a:p>
            <a:pPr algn="ctr"/>
            <a:r>
              <a:rPr lang="en-US" altLang="zh-CN" dirty="0"/>
              <a:t>(a) </a:t>
            </a:r>
            <a:r>
              <a:rPr lang="zh-CN" altLang="en-US" dirty="0"/>
              <a:t>像素位置及灰度值</a:t>
            </a:r>
          </a:p>
        </p:txBody>
      </p:sp>
      <p:sp>
        <p:nvSpPr>
          <p:cNvPr id="11" name="文本框 10">
            <a:extLst>
              <a:ext uri="{FF2B5EF4-FFF2-40B4-BE49-F238E27FC236}">
                <a16:creationId xmlns:a16="http://schemas.microsoft.com/office/drawing/2014/main" id="{D4E39C3A-99C0-449C-9034-3B5B6F294BBA}"/>
              </a:ext>
            </a:extLst>
          </p:cNvPr>
          <p:cNvSpPr txBox="1"/>
          <p:nvPr/>
        </p:nvSpPr>
        <p:spPr>
          <a:xfrm>
            <a:off x="4829456" y="5987018"/>
            <a:ext cx="2533088" cy="369332"/>
          </a:xfrm>
          <a:prstGeom prst="rect">
            <a:avLst/>
          </a:prstGeom>
          <a:noFill/>
        </p:spPr>
        <p:txBody>
          <a:bodyPr wrap="square" rtlCol="0">
            <a:spAutoFit/>
          </a:bodyPr>
          <a:lstStyle/>
          <a:p>
            <a:pPr algn="ctr"/>
            <a:r>
              <a:rPr lang="en-US" altLang="zh-CN" dirty="0"/>
              <a:t>(b) 3</a:t>
            </a:r>
            <a:r>
              <a:rPr lang="zh-CN" altLang="en-US" dirty="0"/>
              <a:t>级量化结果</a:t>
            </a:r>
          </a:p>
        </p:txBody>
      </p:sp>
      <p:graphicFrame>
        <p:nvGraphicFramePr>
          <p:cNvPr id="12" name="表格 11">
            <a:extLst>
              <a:ext uri="{FF2B5EF4-FFF2-40B4-BE49-F238E27FC236}">
                <a16:creationId xmlns:a16="http://schemas.microsoft.com/office/drawing/2014/main" id="{00E2271D-5561-40DB-A785-51DB59B6AA00}"/>
              </a:ext>
            </a:extLst>
          </p:cNvPr>
          <p:cNvGraphicFramePr>
            <a:graphicFrameLocks noGrp="1"/>
          </p:cNvGraphicFramePr>
          <p:nvPr>
            <p:extLst>
              <p:ext uri="{D42A27DB-BD31-4B8C-83A1-F6EECF244321}">
                <p14:modId xmlns:p14="http://schemas.microsoft.com/office/powerpoint/2010/main" val="553508361"/>
              </p:ext>
            </p:extLst>
          </p:nvPr>
        </p:nvGraphicFramePr>
        <p:xfrm>
          <a:off x="8304816" y="4393166"/>
          <a:ext cx="2900430" cy="1593852"/>
        </p:xfrm>
        <a:graphic>
          <a:graphicData uri="http://schemas.openxmlformats.org/drawingml/2006/table">
            <a:tbl>
              <a:tblPr firstRow="1" firstCol="1" bandRow="1"/>
              <a:tblGrid>
                <a:gridCol w="483405">
                  <a:extLst>
                    <a:ext uri="{9D8B030D-6E8A-4147-A177-3AD203B41FA5}">
                      <a16:colId xmlns:a16="http://schemas.microsoft.com/office/drawing/2014/main" val="1976731757"/>
                    </a:ext>
                  </a:extLst>
                </a:gridCol>
                <a:gridCol w="483405">
                  <a:extLst>
                    <a:ext uri="{9D8B030D-6E8A-4147-A177-3AD203B41FA5}">
                      <a16:colId xmlns:a16="http://schemas.microsoft.com/office/drawing/2014/main" val="2033056487"/>
                    </a:ext>
                  </a:extLst>
                </a:gridCol>
                <a:gridCol w="483405">
                  <a:extLst>
                    <a:ext uri="{9D8B030D-6E8A-4147-A177-3AD203B41FA5}">
                      <a16:colId xmlns:a16="http://schemas.microsoft.com/office/drawing/2014/main" val="3901824708"/>
                    </a:ext>
                  </a:extLst>
                </a:gridCol>
                <a:gridCol w="483405">
                  <a:extLst>
                    <a:ext uri="{9D8B030D-6E8A-4147-A177-3AD203B41FA5}">
                      <a16:colId xmlns:a16="http://schemas.microsoft.com/office/drawing/2014/main" val="3680133276"/>
                    </a:ext>
                  </a:extLst>
                </a:gridCol>
                <a:gridCol w="483405">
                  <a:extLst>
                    <a:ext uri="{9D8B030D-6E8A-4147-A177-3AD203B41FA5}">
                      <a16:colId xmlns:a16="http://schemas.microsoft.com/office/drawing/2014/main" val="867498700"/>
                    </a:ext>
                  </a:extLst>
                </a:gridCol>
                <a:gridCol w="483405">
                  <a:extLst>
                    <a:ext uri="{9D8B030D-6E8A-4147-A177-3AD203B41FA5}">
                      <a16:colId xmlns:a16="http://schemas.microsoft.com/office/drawing/2014/main" val="1775530351"/>
                    </a:ext>
                  </a:extLst>
                </a:gridCol>
              </a:tblGrid>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B</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indent="0" algn="ctr"/>
                      <a:r>
                        <a:rPr lang="en-US" sz="1400" kern="100">
                          <a:solidFill>
                            <a:srgbClr val="000000"/>
                          </a:solidFill>
                          <a:effectLst/>
                          <a:latin typeface="+mn-ea"/>
                          <a:ea typeface="+mn-ea"/>
                        </a:rPr>
                        <a:t>B</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indent="0" algn="ctr"/>
                      <a:r>
                        <a:rPr lang="en-US" sz="1400" kern="100">
                          <a:solidFill>
                            <a:srgbClr val="000000"/>
                          </a:solidFill>
                          <a:effectLst/>
                          <a:latin typeface="+mn-ea"/>
                          <a:ea typeface="+mn-ea"/>
                        </a:rPr>
                        <a:t>C</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7591449"/>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B</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indent="0" algn="ctr"/>
                      <a:r>
                        <a:rPr lang="en-US" sz="1400" kern="100">
                          <a:solidFill>
                            <a:srgbClr val="000000"/>
                          </a:solidFill>
                          <a:effectLst/>
                          <a:latin typeface="+mn-ea"/>
                          <a:ea typeface="+mn-ea"/>
                        </a:rPr>
                        <a:t>C</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D</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101171"/>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B</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indent="0" algn="ctr"/>
                      <a:r>
                        <a:rPr lang="en-US" sz="1400" kern="100">
                          <a:solidFill>
                            <a:srgbClr val="000000"/>
                          </a:solidFill>
                          <a:effectLst/>
                          <a:latin typeface="+mn-ea"/>
                          <a:ea typeface="+mn-ea"/>
                        </a:rPr>
                        <a:t>C</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indent="0" algn="ctr"/>
                      <a:r>
                        <a:rPr lang="en-US" sz="1400" kern="100">
                          <a:solidFill>
                            <a:srgbClr val="000000"/>
                          </a:solidFill>
                          <a:effectLst/>
                          <a:latin typeface="+mn-ea"/>
                          <a:ea typeface="+mn-ea"/>
                        </a:rPr>
                        <a:t>C</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685833"/>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dirty="0">
                          <a:effectLst/>
                          <a:latin typeface="+mn-ea"/>
                          <a:ea typeface="+mn-ea"/>
                        </a:rPr>
                        <a:t>D</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solidFill>
                            <a:srgbClr val="FFFFFF"/>
                          </a:solidFill>
                          <a:effectLst/>
                          <a:latin typeface="+mn-ea"/>
                          <a:ea typeface="+mn-ea"/>
                        </a:rPr>
                        <a:t>E</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2147914636"/>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dirty="0">
                          <a:effectLst/>
                          <a:latin typeface="+mn-ea"/>
                          <a:ea typeface="+mn-ea"/>
                        </a:rPr>
                        <a:t>D</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solidFill>
                            <a:srgbClr val="FFFFFF"/>
                          </a:solidFill>
                          <a:effectLst/>
                          <a:latin typeface="+mn-ea"/>
                          <a:ea typeface="+mn-ea"/>
                        </a:rPr>
                        <a:t>E</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indent="0" algn="ctr"/>
                      <a:r>
                        <a:rPr lang="en-US" sz="1400" kern="100">
                          <a:solidFill>
                            <a:srgbClr val="FFFFFF"/>
                          </a:solidFill>
                          <a:effectLst/>
                          <a:latin typeface="+mn-ea"/>
                          <a:ea typeface="+mn-ea"/>
                        </a:rPr>
                        <a:t>E</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2933621765"/>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solidFill>
                            <a:srgbClr val="FFFFFF"/>
                          </a:solidFill>
                          <a:effectLst/>
                          <a:latin typeface="+mn-ea"/>
                          <a:ea typeface="+mn-ea"/>
                        </a:rPr>
                        <a:t>E</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indent="0" algn="ctr"/>
                      <a:r>
                        <a:rPr lang="en-US" sz="1400" kern="100" dirty="0">
                          <a:solidFill>
                            <a:srgbClr val="FFFFFF"/>
                          </a:solidFill>
                          <a:effectLst/>
                          <a:latin typeface="+mn-ea"/>
                          <a:ea typeface="+mn-ea"/>
                        </a:rPr>
                        <a:t>E</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2247390200"/>
                  </a:ext>
                </a:extLst>
              </a:tr>
            </a:tbl>
          </a:graphicData>
        </a:graphic>
      </p:graphicFrame>
      <p:sp>
        <p:nvSpPr>
          <p:cNvPr id="13" name="文本框 12">
            <a:extLst>
              <a:ext uri="{FF2B5EF4-FFF2-40B4-BE49-F238E27FC236}">
                <a16:creationId xmlns:a16="http://schemas.microsoft.com/office/drawing/2014/main" id="{74D683EA-1429-4F5F-ACFD-85F3C3DE05EA}"/>
              </a:ext>
            </a:extLst>
          </p:cNvPr>
          <p:cNvSpPr txBox="1"/>
          <p:nvPr/>
        </p:nvSpPr>
        <p:spPr>
          <a:xfrm>
            <a:off x="8596770" y="5987018"/>
            <a:ext cx="2533088" cy="369332"/>
          </a:xfrm>
          <a:prstGeom prst="rect">
            <a:avLst/>
          </a:prstGeom>
          <a:noFill/>
        </p:spPr>
        <p:txBody>
          <a:bodyPr wrap="square" rtlCol="0">
            <a:spAutoFit/>
          </a:bodyPr>
          <a:lstStyle/>
          <a:p>
            <a:pPr algn="ctr"/>
            <a:r>
              <a:rPr lang="en-US" altLang="zh-CN" dirty="0"/>
              <a:t>(c) </a:t>
            </a:r>
            <a:r>
              <a:rPr lang="zh-CN" altLang="en-US" dirty="0"/>
              <a:t>连通分量计算结果</a:t>
            </a:r>
          </a:p>
        </p:txBody>
      </p:sp>
    </p:spTree>
    <p:extLst>
      <p:ext uri="{BB962C8B-B14F-4D97-AF65-F5344CB8AC3E}">
        <p14:creationId xmlns:p14="http://schemas.microsoft.com/office/powerpoint/2010/main" val="2529754270"/>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Histogram Usage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52</a:t>
            </a:fld>
            <a:endParaRPr lang="en-US" altLang="zh-CN"/>
          </a:p>
        </p:txBody>
      </p:sp>
      <p:sp>
        <p:nvSpPr>
          <p:cNvPr id="6" name="文本框 5">
            <a:extLst>
              <a:ext uri="{FF2B5EF4-FFF2-40B4-BE49-F238E27FC236}">
                <a16:creationId xmlns:a16="http://schemas.microsoft.com/office/drawing/2014/main" id="{3CFA3D0A-3CAA-4E9E-A4F8-499F84BBE4D2}"/>
              </a:ext>
            </a:extLst>
          </p:cNvPr>
          <p:cNvSpPr txBox="1"/>
          <p:nvPr/>
        </p:nvSpPr>
        <p:spPr>
          <a:xfrm>
            <a:off x="510988" y="1055077"/>
            <a:ext cx="7927615" cy="1752724"/>
          </a:xfrm>
          <a:prstGeom prst="rect">
            <a:avLst/>
          </a:prstGeom>
          <a:noFill/>
        </p:spPr>
        <p:txBody>
          <a:bodyPr wrap="square" rtlCol="0">
            <a:spAutoFit/>
          </a:bodyPr>
          <a:lstStyle/>
          <a:p>
            <a:pPr marL="800100" lvl="1" indent="-342900">
              <a:lnSpc>
                <a:spcPct val="125000"/>
              </a:lnSpc>
              <a:buFont typeface="Arial" panose="020B0604020202020204" pitchFamily="34" charset="0"/>
              <a:buChar char="•"/>
            </a:pPr>
            <a:r>
              <a:rPr lang="en-US" altLang="zh-CN" sz="2200" dirty="0">
                <a:latin typeface="Times New Roman" panose="02020603050405020304" pitchFamily="18" charset="0"/>
                <a:ea typeface="+mj-ea"/>
                <a:cs typeface="Times New Roman" panose="02020603050405020304" pitchFamily="18" charset="0"/>
              </a:rPr>
              <a:t>2. </a:t>
            </a:r>
            <a:r>
              <a:rPr lang="zh-CN" altLang="en-US" sz="2200" dirty="0">
                <a:latin typeface="Times New Roman" panose="02020603050405020304" pitchFamily="18" charset="0"/>
                <a:ea typeface="+mj-ea"/>
                <a:cs typeface="Times New Roman" panose="02020603050405020304" pitchFamily="18" charset="0"/>
              </a:rPr>
              <a:t>计算连通分量</a:t>
            </a:r>
            <a:endParaRPr lang="en-US" altLang="zh-CN" sz="2200" dirty="0">
              <a:latin typeface="Times New Roman" panose="02020603050405020304" pitchFamily="18" charset="0"/>
              <a:ea typeface="+mj-ea"/>
              <a:cs typeface="Times New Roman" panose="02020603050405020304" pitchFamily="18" charset="0"/>
            </a:endParaRPr>
          </a:p>
          <a:p>
            <a:pPr algn="just">
              <a:lnSpc>
                <a:spcPct val="125000"/>
              </a:lnSpc>
            </a:pPr>
            <a:r>
              <a:rPr lang="zh-CN" altLang="en-US" sz="2200" dirty="0">
                <a:latin typeface="Times New Roman" panose="02020603050405020304" pitchFamily="18" charset="0"/>
                <a:ea typeface="+mj-ea"/>
                <a:cs typeface="Times New Roman" panose="02020603050405020304" pitchFamily="18" charset="0"/>
              </a:rPr>
              <a:t>       根据量化的颜色值在图像空间的位置</a:t>
            </a:r>
            <a:r>
              <a:rPr lang="zh-CN" altLang="en-US" sz="2200" dirty="0">
                <a:solidFill>
                  <a:srgbClr val="0000FF"/>
                </a:solidFill>
                <a:latin typeface="Times New Roman" panose="02020603050405020304" pitchFamily="18" charset="0"/>
                <a:ea typeface="+mj-ea"/>
                <a:cs typeface="Times New Roman" panose="02020603050405020304" pitchFamily="18" charset="0"/>
              </a:rPr>
              <a:t>计算连通分量</a:t>
            </a:r>
            <a:r>
              <a:rPr lang="zh-CN" altLang="en-US" sz="2200" dirty="0">
                <a:latin typeface="Times New Roman" panose="02020603050405020304" pitchFamily="18" charset="0"/>
                <a:ea typeface="+mj-ea"/>
                <a:cs typeface="Times New Roman" panose="02020603050405020304" pitchFamily="18" charset="0"/>
              </a:rPr>
              <a:t>，图</a:t>
            </a:r>
            <a:r>
              <a:rPr lang="en-US" altLang="zh-CN" sz="2200" dirty="0">
                <a:latin typeface="Times New Roman" panose="02020603050405020304" pitchFamily="18" charset="0"/>
                <a:ea typeface="+mj-ea"/>
                <a:cs typeface="Times New Roman" panose="02020603050405020304" pitchFamily="18" charset="0"/>
              </a:rPr>
              <a:t>(c)</a:t>
            </a:r>
            <a:r>
              <a:rPr lang="zh-CN" altLang="en-US" sz="2200" dirty="0">
                <a:latin typeface="Times New Roman" panose="02020603050405020304" pitchFamily="18" charset="0"/>
                <a:ea typeface="+mj-ea"/>
                <a:cs typeface="Times New Roman" panose="02020603050405020304" pitchFamily="18" charset="0"/>
              </a:rPr>
              <a:t>所示，在考虑</a:t>
            </a:r>
            <a:r>
              <a:rPr lang="en-US" altLang="zh-CN" sz="2200" dirty="0">
                <a:latin typeface="Times New Roman" panose="02020603050405020304" pitchFamily="18" charset="0"/>
                <a:ea typeface="+mj-ea"/>
                <a:cs typeface="Times New Roman" panose="02020603050405020304" pitchFamily="18" charset="0"/>
              </a:rPr>
              <a:t>8</a:t>
            </a:r>
            <a:r>
              <a:rPr lang="zh-CN" altLang="en-US" sz="2200" dirty="0">
                <a:latin typeface="Times New Roman" panose="02020603050405020304" pitchFamily="18" charset="0"/>
                <a:ea typeface="+mj-ea"/>
                <a:cs typeface="Times New Roman" panose="02020603050405020304" pitchFamily="18" charset="0"/>
              </a:rPr>
              <a:t>邻域情况下，通过计算连通分量，原图像将变成含有</a:t>
            </a:r>
            <a:r>
              <a:rPr lang="en-US" altLang="zh-CN" sz="2200" i="1" dirty="0">
                <a:latin typeface="Times New Roman" panose="02020603050405020304" pitchFamily="18" charset="0"/>
                <a:ea typeface="+mj-ea"/>
                <a:cs typeface="Times New Roman" panose="02020603050405020304" pitchFamily="18" charset="0"/>
              </a:rPr>
              <a:t>A</a:t>
            </a:r>
            <a:r>
              <a:rPr lang="zh-CN" altLang="en-US" sz="2200" dirty="0">
                <a:latin typeface="Times New Roman" panose="02020603050405020304" pitchFamily="18" charset="0"/>
                <a:ea typeface="+mj-ea"/>
                <a:cs typeface="Times New Roman" panose="02020603050405020304" pitchFamily="18" charset="0"/>
              </a:rPr>
              <a:t>、</a:t>
            </a:r>
            <a:r>
              <a:rPr lang="en-US" altLang="zh-CN" sz="2200" i="1" dirty="0">
                <a:latin typeface="Times New Roman" panose="02020603050405020304" pitchFamily="18" charset="0"/>
                <a:ea typeface="+mj-ea"/>
                <a:cs typeface="Times New Roman" panose="02020603050405020304" pitchFamily="18" charset="0"/>
              </a:rPr>
              <a:t>B</a:t>
            </a:r>
            <a:r>
              <a:rPr lang="zh-CN" altLang="en-US" sz="2200" dirty="0">
                <a:latin typeface="Times New Roman" panose="02020603050405020304" pitchFamily="18" charset="0"/>
                <a:ea typeface="+mj-ea"/>
                <a:cs typeface="Times New Roman" panose="02020603050405020304" pitchFamily="18" charset="0"/>
              </a:rPr>
              <a:t>、</a:t>
            </a:r>
            <a:r>
              <a:rPr lang="en-US" altLang="zh-CN" sz="2200" i="1" dirty="0">
                <a:latin typeface="Times New Roman" panose="02020603050405020304" pitchFamily="18" charset="0"/>
                <a:ea typeface="+mj-ea"/>
                <a:cs typeface="Times New Roman" panose="02020603050405020304" pitchFamily="18" charset="0"/>
              </a:rPr>
              <a:t>C</a:t>
            </a:r>
            <a:r>
              <a:rPr lang="zh-CN" altLang="en-US" sz="2200" dirty="0">
                <a:latin typeface="Times New Roman" panose="02020603050405020304" pitchFamily="18" charset="0"/>
                <a:ea typeface="+mj-ea"/>
                <a:cs typeface="Times New Roman" panose="02020603050405020304" pitchFamily="18" charset="0"/>
              </a:rPr>
              <a:t>、</a:t>
            </a:r>
            <a:r>
              <a:rPr lang="en-US" altLang="zh-CN" sz="2200" i="1" dirty="0">
                <a:latin typeface="Times New Roman" panose="02020603050405020304" pitchFamily="18" charset="0"/>
                <a:ea typeface="+mj-ea"/>
                <a:cs typeface="Times New Roman" panose="02020603050405020304" pitchFamily="18" charset="0"/>
              </a:rPr>
              <a:t>D</a:t>
            </a:r>
            <a:r>
              <a:rPr lang="zh-CN" altLang="en-US" sz="2200" dirty="0">
                <a:latin typeface="Times New Roman" panose="02020603050405020304" pitchFamily="18" charset="0"/>
                <a:ea typeface="+mj-ea"/>
                <a:cs typeface="Times New Roman" panose="02020603050405020304" pitchFamily="18" charset="0"/>
              </a:rPr>
              <a:t>、</a:t>
            </a:r>
            <a:r>
              <a:rPr lang="en-US" altLang="zh-CN" sz="2200" i="1" dirty="0">
                <a:latin typeface="Times New Roman" panose="02020603050405020304" pitchFamily="18" charset="0"/>
                <a:ea typeface="+mj-ea"/>
                <a:cs typeface="Times New Roman" panose="02020603050405020304" pitchFamily="18" charset="0"/>
              </a:rPr>
              <a:t>E</a:t>
            </a:r>
            <a:r>
              <a:rPr lang="zh-CN" altLang="en-US" sz="2200" dirty="0">
                <a:latin typeface="Times New Roman" panose="02020603050405020304" pitchFamily="18" charset="0"/>
                <a:ea typeface="+mj-ea"/>
                <a:cs typeface="Times New Roman" panose="02020603050405020304" pitchFamily="18" charset="0"/>
              </a:rPr>
              <a:t>五个连通区域的图像。</a:t>
            </a:r>
            <a:endParaRPr lang="en-US" altLang="zh-CN" sz="2200" dirty="0">
              <a:latin typeface="Times New Roman" panose="02020603050405020304" pitchFamily="18" charset="0"/>
              <a:ea typeface="+mj-ea"/>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616AF3A1-C0A2-4F2A-A757-4DA3634BE399}"/>
              </a:ext>
            </a:extLst>
          </p:cNvPr>
          <p:cNvGraphicFramePr>
            <a:graphicFrameLocks noGrp="1"/>
          </p:cNvGraphicFramePr>
          <p:nvPr>
            <p:extLst>
              <p:ext uri="{D42A27DB-BD31-4B8C-83A1-F6EECF244321}">
                <p14:modId xmlns:p14="http://schemas.microsoft.com/office/powerpoint/2010/main" val="2979903384"/>
              </p:ext>
            </p:extLst>
          </p:nvPr>
        </p:nvGraphicFramePr>
        <p:xfrm>
          <a:off x="8965211" y="2932903"/>
          <a:ext cx="2900430" cy="1593852"/>
        </p:xfrm>
        <a:graphic>
          <a:graphicData uri="http://schemas.openxmlformats.org/drawingml/2006/table">
            <a:tbl>
              <a:tblPr firstRow="1" firstCol="1" bandRow="1"/>
              <a:tblGrid>
                <a:gridCol w="483405">
                  <a:extLst>
                    <a:ext uri="{9D8B030D-6E8A-4147-A177-3AD203B41FA5}">
                      <a16:colId xmlns:a16="http://schemas.microsoft.com/office/drawing/2014/main" val="1976731757"/>
                    </a:ext>
                  </a:extLst>
                </a:gridCol>
                <a:gridCol w="483405">
                  <a:extLst>
                    <a:ext uri="{9D8B030D-6E8A-4147-A177-3AD203B41FA5}">
                      <a16:colId xmlns:a16="http://schemas.microsoft.com/office/drawing/2014/main" val="2033056487"/>
                    </a:ext>
                  </a:extLst>
                </a:gridCol>
                <a:gridCol w="483405">
                  <a:extLst>
                    <a:ext uri="{9D8B030D-6E8A-4147-A177-3AD203B41FA5}">
                      <a16:colId xmlns:a16="http://schemas.microsoft.com/office/drawing/2014/main" val="3901824708"/>
                    </a:ext>
                  </a:extLst>
                </a:gridCol>
                <a:gridCol w="483405">
                  <a:extLst>
                    <a:ext uri="{9D8B030D-6E8A-4147-A177-3AD203B41FA5}">
                      <a16:colId xmlns:a16="http://schemas.microsoft.com/office/drawing/2014/main" val="3680133276"/>
                    </a:ext>
                  </a:extLst>
                </a:gridCol>
                <a:gridCol w="483405">
                  <a:extLst>
                    <a:ext uri="{9D8B030D-6E8A-4147-A177-3AD203B41FA5}">
                      <a16:colId xmlns:a16="http://schemas.microsoft.com/office/drawing/2014/main" val="867498700"/>
                    </a:ext>
                  </a:extLst>
                </a:gridCol>
                <a:gridCol w="483405">
                  <a:extLst>
                    <a:ext uri="{9D8B030D-6E8A-4147-A177-3AD203B41FA5}">
                      <a16:colId xmlns:a16="http://schemas.microsoft.com/office/drawing/2014/main" val="1775530351"/>
                    </a:ext>
                  </a:extLst>
                </a:gridCol>
              </a:tblGrid>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B</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indent="0" algn="ctr"/>
                      <a:r>
                        <a:rPr lang="en-US" sz="1400" kern="100">
                          <a:solidFill>
                            <a:srgbClr val="000000"/>
                          </a:solidFill>
                          <a:effectLst/>
                          <a:latin typeface="+mn-ea"/>
                          <a:ea typeface="+mn-ea"/>
                        </a:rPr>
                        <a:t>B</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indent="0" algn="ctr"/>
                      <a:r>
                        <a:rPr lang="en-US" sz="1400" kern="100">
                          <a:solidFill>
                            <a:srgbClr val="000000"/>
                          </a:solidFill>
                          <a:effectLst/>
                          <a:latin typeface="+mn-ea"/>
                          <a:ea typeface="+mn-ea"/>
                        </a:rPr>
                        <a:t>C</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7591449"/>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B</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indent="0" algn="ctr"/>
                      <a:r>
                        <a:rPr lang="en-US" sz="1400" kern="100">
                          <a:solidFill>
                            <a:srgbClr val="000000"/>
                          </a:solidFill>
                          <a:effectLst/>
                          <a:latin typeface="+mn-ea"/>
                          <a:ea typeface="+mn-ea"/>
                        </a:rPr>
                        <a:t>C</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D</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101171"/>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B</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indent="0" algn="ctr"/>
                      <a:r>
                        <a:rPr lang="en-US" sz="1400" kern="100">
                          <a:solidFill>
                            <a:srgbClr val="000000"/>
                          </a:solidFill>
                          <a:effectLst/>
                          <a:latin typeface="+mn-ea"/>
                          <a:ea typeface="+mn-ea"/>
                        </a:rPr>
                        <a:t>C</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indent="0" algn="ctr"/>
                      <a:r>
                        <a:rPr lang="en-US" sz="1400" kern="100">
                          <a:solidFill>
                            <a:srgbClr val="000000"/>
                          </a:solidFill>
                          <a:effectLst/>
                          <a:latin typeface="+mn-ea"/>
                          <a:ea typeface="+mn-ea"/>
                        </a:rPr>
                        <a:t>C</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685833"/>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dirty="0">
                          <a:effectLst/>
                          <a:latin typeface="+mn-ea"/>
                          <a:ea typeface="+mn-ea"/>
                        </a:rPr>
                        <a:t>D</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solidFill>
                            <a:srgbClr val="FFFFFF"/>
                          </a:solidFill>
                          <a:effectLst/>
                          <a:latin typeface="+mn-ea"/>
                          <a:ea typeface="+mn-ea"/>
                        </a:rPr>
                        <a:t>E</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2147914636"/>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dirty="0">
                          <a:effectLst/>
                          <a:latin typeface="+mn-ea"/>
                          <a:ea typeface="+mn-ea"/>
                        </a:rPr>
                        <a:t>D</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solidFill>
                            <a:srgbClr val="FFFFFF"/>
                          </a:solidFill>
                          <a:effectLst/>
                          <a:latin typeface="+mn-ea"/>
                          <a:ea typeface="+mn-ea"/>
                        </a:rPr>
                        <a:t>E</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indent="0" algn="ctr"/>
                      <a:r>
                        <a:rPr lang="en-US" sz="1400" kern="100">
                          <a:solidFill>
                            <a:srgbClr val="FFFFFF"/>
                          </a:solidFill>
                          <a:effectLst/>
                          <a:latin typeface="+mn-ea"/>
                          <a:ea typeface="+mn-ea"/>
                        </a:rPr>
                        <a:t>E</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2933621765"/>
                  </a:ext>
                </a:extLst>
              </a:tr>
              <a:tr h="265642">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solidFill>
                            <a:srgbClr val="000000"/>
                          </a:solidFill>
                          <a:effectLst/>
                          <a:latin typeface="+mn-ea"/>
                          <a:ea typeface="+mn-ea"/>
                        </a:rPr>
                        <a:t>A</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D</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solidFill>
                            <a:srgbClr val="FFFFFF"/>
                          </a:solidFill>
                          <a:effectLst/>
                          <a:latin typeface="+mn-ea"/>
                          <a:ea typeface="+mn-ea"/>
                        </a:rPr>
                        <a:t>E</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indent="0" algn="ctr"/>
                      <a:r>
                        <a:rPr lang="en-US" sz="1400" kern="100" dirty="0">
                          <a:solidFill>
                            <a:srgbClr val="FFFFFF"/>
                          </a:solidFill>
                          <a:effectLst/>
                          <a:latin typeface="+mn-ea"/>
                          <a:ea typeface="+mn-ea"/>
                        </a:rPr>
                        <a:t>E</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2247390200"/>
                  </a:ext>
                </a:extLst>
              </a:tr>
            </a:tbl>
          </a:graphicData>
        </a:graphic>
      </p:graphicFrame>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11060A1-D079-43E8-8E7D-50DC8AD63CED}"/>
                  </a:ext>
                </a:extLst>
              </p:cNvPr>
              <p:cNvSpPr txBox="1"/>
              <p:nvPr/>
            </p:nvSpPr>
            <p:spPr>
              <a:xfrm>
                <a:off x="450435" y="3045578"/>
                <a:ext cx="8291229" cy="2175917"/>
              </a:xfrm>
              <a:prstGeom prst="rect">
                <a:avLst/>
              </a:prstGeom>
              <a:noFill/>
            </p:spPr>
            <p:txBody>
              <a:bodyPr wrap="square" rtlCol="0">
                <a:spAutoFit/>
              </a:bodyPr>
              <a:lstStyle/>
              <a:p>
                <a:pPr marL="800100" lvl="1" indent="-342900">
                  <a:lnSpc>
                    <a:spcPct val="125000"/>
                  </a:lnSpc>
                  <a:buFont typeface="Arial" panose="020B0604020202020204" pitchFamily="34" charset="0"/>
                  <a:buChar char="•"/>
                </a:pPr>
                <a:r>
                  <a:rPr lang="en-US" altLang="zh-CN" sz="2200" dirty="0">
                    <a:latin typeface="Times New Roman" panose="02020603050405020304" pitchFamily="18" charset="0"/>
                    <a:ea typeface="+mj-ea"/>
                    <a:cs typeface="Times New Roman" panose="02020603050405020304" pitchFamily="18" charset="0"/>
                  </a:rPr>
                  <a:t>3. </a:t>
                </a:r>
                <a:r>
                  <a:rPr lang="zh-CN" altLang="en-US" sz="2200" dirty="0">
                    <a:latin typeface="Times New Roman" panose="02020603050405020304" pitchFamily="18" charset="0"/>
                    <a:ea typeface="+mj-ea"/>
                    <a:cs typeface="Times New Roman" panose="02020603050405020304" pitchFamily="18" charset="0"/>
                  </a:rPr>
                  <a:t>划分聚合与非聚合像素</a:t>
                </a:r>
                <a:endParaRPr lang="en-US" altLang="zh-CN" sz="2200" dirty="0">
                  <a:latin typeface="Times New Roman" panose="02020603050405020304" pitchFamily="18" charset="0"/>
                  <a:ea typeface="+mj-ea"/>
                  <a:cs typeface="Times New Roman" panose="02020603050405020304" pitchFamily="18" charset="0"/>
                </a:endParaRPr>
              </a:p>
              <a:p>
                <a:pPr>
                  <a:lnSpc>
                    <a:spcPct val="125000"/>
                  </a:lnSpc>
                </a:pPr>
                <a:r>
                  <a:rPr lang="zh-CN" altLang="en-US" sz="2200" dirty="0">
                    <a:latin typeface="Times New Roman" panose="02020603050405020304" pitchFamily="18" charset="0"/>
                    <a:ea typeface="+mj-ea"/>
                    <a:cs typeface="Times New Roman" panose="02020603050405020304" pitchFamily="18" charset="0"/>
                  </a:rPr>
                  <a:t>       根据连通图可将像素划分为</a:t>
                </a:r>
                <a:r>
                  <a:rPr lang="zh-CN" altLang="en-US" sz="2200" dirty="0">
                    <a:solidFill>
                      <a:srgbClr val="0000FF"/>
                    </a:solidFill>
                    <a:latin typeface="Times New Roman" panose="02020603050405020304" pitchFamily="18" charset="0"/>
                    <a:ea typeface="+mj-ea"/>
                    <a:cs typeface="Times New Roman" panose="02020603050405020304" pitchFamily="18" charset="0"/>
                  </a:rPr>
                  <a:t>聚合</a:t>
                </a:r>
                <a:r>
                  <a:rPr lang="zh-CN" altLang="en-US" sz="2200" dirty="0">
                    <a:latin typeface="Times New Roman" panose="02020603050405020304" pitchFamily="18" charset="0"/>
                    <a:ea typeface="+mj-ea"/>
                    <a:cs typeface="Times New Roman" panose="02020603050405020304" pitchFamily="18" charset="0"/>
                  </a:rPr>
                  <a:t>与</a:t>
                </a:r>
                <a:r>
                  <a:rPr lang="zh-CN" altLang="en-US" sz="2200" dirty="0">
                    <a:solidFill>
                      <a:srgbClr val="0000FF"/>
                    </a:solidFill>
                    <a:latin typeface="Times New Roman" panose="02020603050405020304" pitchFamily="18" charset="0"/>
                    <a:ea typeface="+mj-ea"/>
                    <a:cs typeface="Times New Roman" panose="02020603050405020304" pitchFamily="18" charset="0"/>
                  </a:rPr>
                  <a:t>非聚合</a:t>
                </a:r>
                <a:r>
                  <a:rPr lang="zh-CN" altLang="en-US" sz="2200" dirty="0">
                    <a:latin typeface="Times New Roman" panose="02020603050405020304" pitchFamily="18" charset="0"/>
                    <a:ea typeface="+mj-ea"/>
                    <a:cs typeface="Times New Roman" panose="02020603050405020304" pitchFamily="18" charset="0"/>
                  </a:rPr>
                  <a:t>像素，类似于直方图，首先统计各连通分量中像素的</a:t>
                </a:r>
                <a:r>
                  <a:rPr lang="zh-CN" altLang="en-US" sz="2200" dirty="0">
                    <a:solidFill>
                      <a:srgbClr val="0000FF"/>
                    </a:solidFill>
                    <a:latin typeface="Times New Roman" panose="02020603050405020304" pitchFamily="18" charset="0"/>
                    <a:ea typeface="+mj-ea"/>
                    <a:cs typeface="Times New Roman" panose="02020603050405020304" pitchFamily="18" charset="0"/>
                  </a:rPr>
                  <a:t>个数</a:t>
                </a:r>
                <a14:m>
                  <m:oMath xmlns:m="http://schemas.openxmlformats.org/officeDocument/2006/math">
                    <m:r>
                      <m:rPr>
                        <m:nor/>
                      </m:rPr>
                      <a:rPr lang="en-US" altLang="zh-CN" sz="2200" b="0" i="1" smtClean="0">
                        <a:solidFill>
                          <a:srgbClr val="0000FF"/>
                        </a:solidFill>
                        <a:latin typeface="Times New Roman" panose="02020603050405020304" pitchFamily="18" charset="0"/>
                        <a:ea typeface="+mj-ea"/>
                        <a:cs typeface="Times New Roman" panose="02020603050405020304" pitchFamily="18" charset="0"/>
                      </a:rPr>
                      <m:t>x</m:t>
                    </m:r>
                  </m:oMath>
                </a14:m>
                <a:r>
                  <a:rPr lang="zh-CN" altLang="en-US" sz="2200" dirty="0">
                    <a:latin typeface="Times New Roman" panose="02020603050405020304" pitchFamily="18" charset="0"/>
                    <a:ea typeface="+mj-ea"/>
                    <a:cs typeface="Times New Roman" panose="02020603050405020304" pitchFamily="18" charset="0"/>
                  </a:rPr>
                  <a:t>，若像素</a:t>
                </a:r>
                <a14:m>
                  <m:oMath xmlns:m="http://schemas.openxmlformats.org/officeDocument/2006/math">
                    <m:sSub>
                      <m:sSubPr>
                        <m:ctrlPr>
                          <a:rPr lang="en-US" altLang="zh-CN" sz="2200" i="1">
                            <a:latin typeface="Cambria Math" panose="02040503050406030204" pitchFamily="18" charset="0"/>
                            <a:ea typeface="+mj-ea"/>
                            <a:cs typeface="Times New Roman" panose="02020603050405020304" pitchFamily="18" charset="0"/>
                          </a:rPr>
                        </m:ctrlPr>
                      </m:sSubPr>
                      <m:e>
                        <m:r>
                          <m:rPr>
                            <m:nor/>
                          </m:rPr>
                          <a:rPr lang="en-US" altLang="zh-CN" sz="2200" i="1">
                            <a:latin typeface="Times New Roman" panose="02020603050405020304" pitchFamily="18" charset="0"/>
                            <a:ea typeface="+mj-ea"/>
                            <a:cs typeface="Times New Roman" panose="02020603050405020304" pitchFamily="18" charset="0"/>
                          </a:rPr>
                          <m:t>p</m:t>
                        </m:r>
                      </m:e>
                      <m:sub>
                        <m:r>
                          <m:rPr>
                            <m:nor/>
                          </m:rPr>
                          <a:rPr lang="en-US" altLang="zh-CN" sz="2200" i="1" baseline="-25000">
                            <a:latin typeface="Times New Roman" panose="02020603050405020304" pitchFamily="18" charset="0"/>
                            <a:ea typeface="+mj-ea"/>
                            <a:cs typeface="Times New Roman" panose="02020603050405020304" pitchFamily="18" charset="0"/>
                          </a:rPr>
                          <m:t>i</m:t>
                        </m:r>
                      </m:sub>
                    </m:sSub>
                  </m:oMath>
                </a14:m>
                <a:r>
                  <a:rPr lang="zh-CN" altLang="en-US" sz="2200" dirty="0">
                    <a:latin typeface="Times New Roman" panose="02020603050405020304" pitchFamily="18" charset="0"/>
                    <a:ea typeface="+mj-ea"/>
                    <a:cs typeface="Times New Roman" panose="02020603050405020304" pitchFamily="18" charset="0"/>
                  </a:rPr>
                  <a:t>对应的某连通分量</a:t>
                </a:r>
                <a:r>
                  <a:rPr lang="en-US" altLang="zh-CN" sz="2200" i="1" dirty="0" err="1">
                    <a:latin typeface="Times New Roman" panose="02020603050405020304" pitchFamily="18" charset="0"/>
                    <a:ea typeface="+mj-ea"/>
                    <a:cs typeface="Times New Roman" panose="02020603050405020304" pitchFamily="18" charset="0"/>
                  </a:rPr>
                  <a:t>C</a:t>
                </a:r>
                <a:r>
                  <a:rPr lang="en-US" altLang="zh-CN" sz="2200" i="1" baseline="-25000" dirty="0" err="1">
                    <a:latin typeface="Times New Roman" panose="02020603050405020304" pitchFamily="18" charset="0"/>
                    <a:ea typeface="+mj-ea"/>
                    <a:cs typeface="Times New Roman" panose="02020603050405020304" pitchFamily="18" charset="0"/>
                  </a:rPr>
                  <a:t>j</a:t>
                </a:r>
                <a:r>
                  <a:rPr lang="zh-CN" altLang="en-US" sz="2200" dirty="0">
                    <a:latin typeface="Times New Roman" panose="02020603050405020304" pitchFamily="18" charset="0"/>
                    <a:ea typeface="+mj-ea"/>
                    <a:cs typeface="Times New Roman" panose="02020603050405020304" pitchFamily="18" charset="0"/>
                  </a:rPr>
                  <a:t>的像素个数超过某一</a:t>
                </a:r>
                <a:r>
                  <a:rPr lang="zh-CN" altLang="en-US" sz="2200" dirty="0">
                    <a:solidFill>
                      <a:srgbClr val="0000FF"/>
                    </a:solidFill>
                    <a:latin typeface="Times New Roman" panose="02020603050405020304" pitchFamily="18" charset="0"/>
                    <a:ea typeface="+mj-ea"/>
                    <a:cs typeface="Times New Roman" panose="02020603050405020304" pitchFamily="18" charset="0"/>
                  </a:rPr>
                  <a:t>阈值</a:t>
                </a:r>
                <a14:m>
                  <m:oMath xmlns:m="http://schemas.openxmlformats.org/officeDocument/2006/math">
                    <m:r>
                      <m:rPr>
                        <m:nor/>
                      </m:rPr>
                      <a:rPr lang="zh-CN" altLang="en-US" sz="2200" i="1">
                        <a:latin typeface="Times New Roman" panose="02020603050405020304" pitchFamily="18" charset="0"/>
                        <a:ea typeface="+mj-ea"/>
                        <a:cs typeface="Times New Roman" panose="02020603050405020304" pitchFamily="18" charset="0"/>
                      </a:rPr>
                      <m:t>τ</m:t>
                    </m:r>
                  </m:oMath>
                </a14:m>
                <a:r>
                  <a:rPr lang="zh-CN" altLang="en-US" sz="2200" dirty="0">
                    <a:latin typeface="Times New Roman" panose="02020603050405020304" pitchFamily="18" charset="0"/>
                    <a:ea typeface="+mj-ea"/>
                    <a:cs typeface="Times New Roman" panose="02020603050405020304" pitchFamily="18" charset="0"/>
                  </a:rPr>
                  <a:t>，即</a:t>
                </a:r>
                <a14:m>
                  <m:oMath xmlns:m="http://schemas.openxmlformats.org/officeDocument/2006/math">
                    <m:r>
                      <m:rPr>
                        <m:nor/>
                      </m:rPr>
                      <a:rPr lang="en-US" altLang="zh-CN" sz="2200" i="1">
                        <a:latin typeface="Times New Roman" panose="02020603050405020304" pitchFamily="18" charset="0"/>
                        <a:ea typeface="+mj-ea"/>
                        <a:cs typeface="Times New Roman" panose="02020603050405020304" pitchFamily="18" charset="0"/>
                      </a:rPr>
                      <m:t>x</m:t>
                    </m:r>
                    <m:r>
                      <m:rPr>
                        <m:nor/>
                      </m:rPr>
                      <a:rPr lang="en-US" altLang="zh-CN" sz="2200" i="1">
                        <a:latin typeface="Times New Roman" panose="02020603050405020304" pitchFamily="18" charset="0"/>
                        <a:ea typeface="+mj-ea"/>
                        <a:cs typeface="Times New Roman" panose="02020603050405020304" pitchFamily="18" charset="0"/>
                      </a:rPr>
                      <m:t>&gt;</m:t>
                    </m:r>
                    <m:r>
                      <m:rPr>
                        <m:nor/>
                      </m:rPr>
                      <a:rPr lang="zh-CN" altLang="en-US" sz="2200" i="1">
                        <a:latin typeface="Times New Roman" panose="02020603050405020304" pitchFamily="18" charset="0"/>
                        <a:ea typeface="+mj-ea"/>
                        <a:cs typeface="Times New Roman" panose="02020603050405020304" pitchFamily="18" charset="0"/>
                      </a:rPr>
                      <m:t>τ</m:t>
                    </m:r>
                  </m:oMath>
                </a14:m>
                <a:r>
                  <a:rPr lang="zh-CN" altLang="en-US" sz="2200" dirty="0">
                    <a:latin typeface="Times New Roman" panose="02020603050405020304" pitchFamily="18" charset="0"/>
                    <a:ea typeface="+mj-ea"/>
                    <a:cs typeface="Times New Roman" panose="02020603050405020304" pitchFamily="18" charset="0"/>
                  </a:rPr>
                  <a:t>，则该像素是聚合像素；反之，若</a:t>
                </a:r>
                <a14:m>
                  <m:oMath xmlns:m="http://schemas.openxmlformats.org/officeDocument/2006/math">
                    <m:r>
                      <m:rPr>
                        <m:nor/>
                      </m:rPr>
                      <a:rPr lang="en-US" altLang="zh-CN" sz="2200" i="1">
                        <a:latin typeface="Times New Roman" panose="02020603050405020304" pitchFamily="18" charset="0"/>
                        <a:ea typeface="+mj-ea"/>
                        <a:cs typeface="Times New Roman" panose="02020603050405020304" pitchFamily="18" charset="0"/>
                      </a:rPr>
                      <m:t>x</m:t>
                    </m:r>
                    <m:r>
                      <m:rPr>
                        <m:nor/>
                      </m:rPr>
                      <a:rPr lang="en-US" altLang="zh-CN" sz="2200" i="1">
                        <a:latin typeface="Times New Roman" panose="02020603050405020304" pitchFamily="18" charset="0"/>
                        <a:ea typeface="+mj-ea"/>
                        <a:cs typeface="Times New Roman" panose="02020603050405020304" pitchFamily="18" charset="0"/>
                      </a:rPr>
                      <m:t>≤</m:t>
                    </m:r>
                    <m:r>
                      <m:rPr>
                        <m:nor/>
                      </m:rPr>
                      <a:rPr lang="zh-CN" altLang="en-US" sz="2200" i="1">
                        <a:latin typeface="Times New Roman" panose="02020603050405020304" pitchFamily="18" charset="0"/>
                        <a:ea typeface="+mj-ea"/>
                        <a:cs typeface="Times New Roman" panose="02020603050405020304" pitchFamily="18" charset="0"/>
                      </a:rPr>
                      <m:t>τ</m:t>
                    </m:r>
                  </m:oMath>
                </a14:m>
                <a:r>
                  <a:rPr lang="zh-CN" altLang="en-US" sz="2200" dirty="0">
                    <a:latin typeface="Times New Roman" panose="02020603050405020304" pitchFamily="18" charset="0"/>
                    <a:ea typeface="+mj-ea"/>
                    <a:cs typeface="Times New Roman" panose="02020603050405020304" pitchFamily="18" charset="0"/>
                  </a:rPr>
                  <a:t>，则该像素是非聚合像素。</a:t>
                </a:r>
                <a:endParaRPr lang="en-US" altLang="zh-CN" sz="2200" dirty="0">
                  <a:latin typeface="Times New Roman" panose="02020603050405020304" pitchFamily="18" charset="0"/>
                  <a:ea typeface="+mj-ea"/>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411060A1-D079-43E8-8E7D-50DC8AD63CED}"/>
                  </a:ext>
                </a:extLst>
              </p:cNvPr>
              <p:cNvSpPr txBox="1">
                <a:spLocks noRot="1" noChangeAspect="1" noMove="1" noResize="1" noEditPoints="1" noAdjustHandles="1" noChangeArrowheads="1" noChangeShapeType="1" noTextEdit="1"/>
              </p:cNvSpPr>
              <p:nvPr/>
            </p:nvSpPr>
            <p:spPr>
              <a:xfrm>
                <a:off x="450435" y="3045578"/>
                <a:ext cx="8291229" cy="2175917"/>
              </a:xfrm>
              <a:prstGeom prst="rect">
                <a:avLst/>
              </a:prstGeom>
              <a:blipFill>
                <a:blip r:embed="rId3"/>
                <a:stretch>
                  <a:fillRect l="-956" r="-294" b="-5042"/>
                </a:stretch>
              </a:blipFill>
            </p:spPr>
            <p:txBody>
              <a:bodyPr/>
              <a:lstStyle/>
              <a:p>
                <a:r>
                  <a:rPr lang="zh-CN" altLang="en-US">
                    <a:noFill/>
                  </a:rPr>
                  <a:t> </a:t>
                </a:r>
              </a:p>
            </p:txBody>
          </p:sp>
        </mc:Fallback>
      </mc:AlternateContent>
      <p:graphicFrame>
        <p:nvGraphicFramePr>
          <p:cNvPr id="10" name="表格 9">
            <a:extLst>
              <a:ext uri="{FF2B5EF4-FFF2-40B4-BE49-F238E27FC236}">
                <a16:creationId xmlns:a16="http://schemas.microsoft.com/office/drawing/2014/main" id="{3964013F-E1D8-4985-BA17-5D8344357CE3}"/>
              </a:ext>
            </a:extLst>
          </p:cNvPr>
          <p:cNvGraphicFramePr>
            <a:graphicFrameLocks noGrp="1"/>
          </p:cNvGraphicFramePr>
          <p:nvPr>
            <p:extLst>
              <p:ext uri="{D42A27DB-BD31-4B8C-83A1-F6EECF244321}">
                <p14:modId xmlns:p14="http://schemas.microsoft.com/office/powerpoint/2010/main" val="3398959629"/>
              </p:ext>
            </p:extLst>
          </p:nvPr>
        </p:nvGraphicFramePr>
        <p:xfrm>
          <a:off x="8965211" y="1103308"/>
          <a:ext cx="2900430" cy="1593852"/>
        </p:xfrm>
        <a:graphic>
          <a:graphicData uri="http://schemas.openxmlformats.org/drawingml/2006/table">
            <a:tbl>
              <a:tblPr firstRow="1" firstCol="1" bandRow="1"/>
              <a:tblGrid>
                <a:gridCol w="483405">
                  <a:extLst>
                    <a:ext uri="{9D8B030D-6E8A-4147-A177-3AD203B41FA5}">
                      <a16:colId xmlns:a16="http://schemas.microsoft.com/office/drawing/2014/main" val="2351519717"/>
                    </a:ext>
                  </a:extLst>
                </a:gridCol>
                <a:gridCol w="483405">
                  <a:extLst>
                    <a:ext uri="{9D8B030D-6E8A-4147-A177-3AD203B41FA5}">
                      <a16:colId xmlns:a16="http://schemas.microsoft.com/office/drawing/2014/main" val="2612969403"/>
                    </a:ext>
                  </a:extLst>
                </a:gridCol>
                <a:gridCol w="483405">
                  <a:extLst>
                    <a:ext uri="{9D8B030D-6E8A-4147-A177-3AD203B41FA5}">
                      <a16:colId xmlns:a16="http://schemas.microsoft.com/office/drawing/2014/main" val="3540876384"/>
                    </a:ext>
                  </a:extLst>
                </a:gridCol>
                <a:gridCol w="483405">
                  <a:extLst>
                    <a:ext uri="{9D8B030D-6E8A-4147-A177-3AD203B41FA5}">
                      <a16:colId xmlns:a16="http://schemas.microsoft.com/office/drawing/2014/main" val="485539529"/>
                    </a:ext>
                  </a:extLst>
                </a:gridCol>
                <a:gridCol w="483405">
                  <a:extLst>
                    <a:ext uri="{9D8B030D-6E8A-4147-A177-3AD203B41FA5}">
                      <a16:colId xmlns:a16="http://schemas.microsoft.com/office/drawing/2014/main" val="1242152158"/>
                    </a:ext>
                  </a:extLst>
                </a:gridCol>
                <a:gridCol w="483405">
                  <a:extLst>
                    <a:ext uri="{9D8B030D-6E8A-4147-A177-3AD203B41FA5}">
                      <a16:colId xmlns:a16="http://schemas.microsoft.com/office/drawing/2014/main" val="2276687227"/>
                    </a:ext>
                  </a:extLst>
                </a:gridCol>
              </a:tblGrid>
              <a:tr h="265642">
                <a:tc>
                  <a:txBody>
                    <a:bodyPr/>
                    <a:lstStyle/>
                    <a:p>
                      <a:pPr indent="0" algn="ctr"/>
                      <a:r>
                        <a:rPr lang="en-US" sz="1400" kern="100" dirty="0">
                          <a:effectLst/>
                          <a:latin typeface="+mn-ea"/>
                          <a:ea typeface="+mn-ea"/>
                        </a:rPr>
                        <a:t>2</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3</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239971"/>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2</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3</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9978413"/>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3</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3</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1</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5052497"/>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2</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8561803"/>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8926860"/>
                  </a:ext>
                </a:extLst>
              </a:tr>
              <a:tr h="265642">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1</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a:effectLst/>
                          <a:latin typeface="+mn-ea"/>
                          <a:ea typeface="+mn-ea"/>
                        </a:rPr>
                        <a:t>2</a:t>
                      </a:r>
                      <a:endParaRPr lang="zh-CN" sz="1400" kern="10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r>
                        <a:rPr lang="en-US" sz="1400" kern="100" dirty="0">
                          <a:effectLst/>
                          <a:latin typeface="+mn-ea"/>
                          <a:ea typeface="+mn-ea"/>
                        </a:rPr>
                        <a:t>2</a:t>
                      </a:r>
                      <a:endParaRPr lang="zh-CN" sz="1400" kern="100" dirty="0">
                        <a:effectLst/>
                        <a:latin typeface="+mn-ea"/>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9443570"/>
                  </a:ext>
                </a:extLst>
              </a:tr>
            </a:tbl>
          </a:graphicData>
        </a:graphic>
      </p:graphicFrame>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15C23D1-52F2-4CD2-819E-F80CEA4525CB}"/>
                  </a:ext>
                </a:extLst>
              </p:cNvPr>
              <p:cNvSpPr txBox="1"/>
              <p:nvPr/>
            </p:nvSpPr>
            <p:spPr>
              <a:xfrm>
                <a:off x="450435" y="5155661"/>
                <a:ext cx="11202679" cy="1329082"/>
              </a:xfrm>
              <a:prstGeom prst="rect">
                <a:avLst/>
              </a:prstGeom>
              <a:noFill/>
            </p:spPr>
            <p:txBody>
              <a:bodyPr wrap="square">
                <a:spAutoFit/>
              </a:bodyPr>
              <a:lstStyle/>
              <a:p>
                <a:pPr algn="just">
                  <a:lnSpc>
                    <a:spcPct val="125000"/>
                  </a:lnSpc>
                </a:pPr>
                <a:r>
                  <a:rPr lang="en-US" altLang="zh-CN" sz="2200" dirty="0">
                    <a:latin typeface="Times New Roman" panose="02020603050405020304" pitchFamily="18" charset="0"/>
                    <a:ea typeface="+mj-ea"/>
                    <a:cs typeface="Times New Roman" panose="02020603050405020304" pitchFamily="18" charset="0"/>
                  </a:rPr>
                  <a:t>       </a:t>
                </a:r>
                <a:r>
                  <a:rPr lang="zh-CN" altLang="en-US" sz="2200" dirty="0">
                    <a:latin typeface="Times New Roman" panose="02020603050405020304" pitchFamily="18" charset="0"/>
                    <a:ea typeface="+mj-ea"/>
                    <a:cs typeface="Times New Roman" panose="02020603050405020304" pitchFamily="18" charset="0"/>
                  </a:rPr>
                  <a:t>根据图</a:t>
                </a:r>
                <a:r>
                  <a:rPr lang="en-US" altLang="zh-CN" sz="2200" dirty="0">
                    <a:latin typeface="Times New Roman" panose="02020603050405020304" pitchFamily="18" charset="0"/>
                    <a:ea typeface="+mj-ea"/>
                    <a:cs typeface="Times New Roman" panose="02020603050405020304" pitchFamily="18" charset="0"/>
                  </a:rPr>
                  <a:t>(c)</a:t>
                </a:r>
                <a:r>
                  <a:rPr lang="zh-CN" altLang="en-US" sz="2200" dirty="0">
                    <a:latin typeface="Times New Roman" panose="02020603050405020304" pitchFamily="18" charset="0"/>
                    <a:ea typeface="+mj-ea"/>
                    <a:cs typeface="Times New Roman" panose="02020603050405020304" pitchFamily="18" charset="0"/>
                  </a:rPr>
                  <a:t>所示连通分量计算可得包含（ 像素量化值，连通分量标记，像素个数</a:t>
                </a:r>
                <a:r>
                  <a:rPr lang="zh-CN" altLang="en-US"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ea typeface="+mj-ea"/>
                    <a:cs typeface="Times New Roman" panose="02020603050405020304" pitchFamily="18" charset="0"/>
                  </a:rPr>
                  <a:t>的三元组分别为：</a:t>
                </a:r>
                <a:r>
                  <a:rPr lang="en-US" altLang="zh-CN" sz="2200" dirty="0">
                    <a:latin typeface="Times New Roman" panose="02020603050405020304" pitchFamily="18" charset="0"/>
                    <a:ea typeface="+mj-ea"/>
                    <a:cs typeface="Times New Roman" panose="02020603050405020304" pitchFamily="18" charset="0"/>
                  </a:rPr>
                  <a:t>(1, </a:t>
                </a:r>
                <a:r>
                  <a:rPr lang="en-US" altLang="zh-CN" sz="2200" i="1" dirty="0">
                    <a:latin typeface="Times New Roman" panose="02020603050405020304" pitchFamily="18" charset="0"/>
                    <a:ea typeface="+mj-ea"/>
                    <a:cs typeface="Times New Roman" panose="02020603050405020304" pitchFamily="18" charset="0"/>
                  </a:rPr>
                  <a:t>B</a:t>
                </a:r>
                <a:r>
                  <a:rPr lang="en-US" altLang="zh-CN" sz="2200" dirty="0">
                    <a:latin typeface="Times New Roman" panose="02020603050405020304" pitchFamily="18" charset="0"/>
                    <a:ea typeface="+mj-ea"/>
                    <a:cs typeface="Times New Roman" panose="02020603050405020304" pitchFamily="18" charset="0"/>
                  </a:rPr>
                  <a:t>, 4)</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(1, </a:t>
                </a:r>
                <a:r>
                  <a:rPr lang="en-US" altLang="zh-CN" sz="2200" i="1" dirty="0">
                    <a:latin typeface="Times New Roman" panose="02020603050405020304" pitchFamily="18" charset="0"/>
                    <a:ea typeface="+mj-ea"/>
                    <a:cs typeface="Times New Roman" panose="02020603050405020304" pitchFamily="18" charset="0"/>
                  </a:rPr>
                  <a:t>D</a:t>
                </a:r>
                <a:r>
                  <a:rPr lang="en-US" altLang="zh-CN" sz="2200" dirty="0">
                    <a:latin typeface="Times New Roman" panose="02020603050405020304" pitchFamily="18" charset="0"/>
                    <a:ea typeface="+mj-ea"/>
                    <a:cs typeface="Times New Roman" panose="02020603050405020304" pitchFamily="18" charset="0"/>
                  </a:rPr>
                  <a:t>, 12)</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(2, </a:t>
                </a:r>
                <a:r>
                  <a:rPr lang="en-US" altLang="zh-CN" sz="2200" i="1" dirty="0">
                    <a:latin typeface="Times New Roman" panose="02020603050405020304" pitchFamily="18" charset="0"/>
                    <a:ea typeface="+mj-ea"/>
                    <a:cs typeface="Times New Roman" panose="02020603050405020304" pitchFamily="18" charset="0"/>
                  </a:rPr>
                  <a:t>A</a:t>
                </a:r>
                <a:r>
                  <a:rPr lang="en-US" altLang="zh-CN" sz="2200" dirty="0">
                    <a:latin typeface="Times New Roman" panose="02020603050405020304" pitchFamily="18" charset="0"/>
                    <a:ea typeface="+mj-ea"/>
                    <a:cs typeface="Times New Roman" panose="02020603050405020304" pitchFamily="18" charset="0"/>
                  </a:rPr>
                  <a:t>, 11)</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(2, </a:t>
                </a:r>
                <a:r>
                  <a:rPr lang="en-US" altLang="zh-CN" sz="2200" i="1" dirty="0">
                    <a:latin typeface="Times New Roman" panose="02020603050405020304" pitchFamily="18" charset="0"/>
                    <a:ea typeface="+mj-ea"/>
                    <a:cs typeface="Times New Roman" panose="02020603050405020304" pitchFamily="18" charset="0"/>
                  </a:rPr>
                  <a:t>E</a:t>
                </a:r>
                <a:r>
                  <a:rPr lang="en-US" altLang="zh-CN" sz="2200" dirty="0">
                    <a:latin typeface="Times New Roman" panose="02020603050405020304" pitchFamily="18" charset="0"/>
                    <a:ea typeface="+mj-ea"/>
                    <a:cs typeface="Times New Roman" panose="02020603050405020304" pitchFamily="18" charset="0"/>
                  </a:rPr>
                  <a:t>, 5)</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(3, </a:t>
                </a:r>
                <a:r>
                  <a:rPr lang="en-US" altLang="zh-CN" sz="2200" i="1" dirty="0">
                    <a:latin typeface="Times New Roman" panose="02020603050405020304" pitchFamily="18" charset="0"/>
                    <a:ea typeface="+mj-ea"/>
                    <a:cs typeface="Times New Roman" panose="02020603050405020304" pitchFamily="18" charset="0"/>
                  </a:rPr>
                  <a:t>C</a:t>
                </a:r>
                <a:r>
                  <a:rPr lang="en-US" altLang="zh-CN" sz="2200" dirty="0">
                    <a:latin typeface="Times New Roman" panose="02020603050405020304" pitchFamily="18" charset="0"/>
                    <a:ea typeface="+mj-ea"/>
                    <a:cs typeface="Times New Roman" panose="02020603050405020304" pitchFamily="18" charset="0"/>
                  </a:rPr>
                  <a:t>, 4)</a:t>
                </a:r>
                <a:r>
                  <a:rPr lang="zh-CN" altLang="en-US" sz="2200" dirty="0">
                    <a:latin typeface="Times New Roman" panose="02020603050405020304" pitchFamily="18" charset="0"/>
                    <a:ea typeface="+mj-ea"/>
                    <a:cs typeface="Times New Roman" panose="02020603050405020304" pitchFamily="18" charset="0"/>
                  </a:rPr>
                  <a:t>。令</a:t>
                </a:r>
                <a14:m>
                  <m:oMath xmlns:m="http://schemas.openxmlformats.org/officeDocument/2006/math">
                    <m:r>
                      <m:rPr>
                        <m:nor/>
                      </m:rPr>
                      <a:rPr lang="zh-CN" altLang="en-US" sz="2200" i="1">
                        <a:latin typeface="Times New Roman" panose="02020603050405020304" pitchFamily="18" charset="0"/>
                        <a:ea typeface="+mj-ea"/>
                        <a:cs typeface="Times New Roman" panose="02020603050405020304" pitchFamily="18" charset="0"/>
                      </a:rPr>
                      <m:t>τ</m:t>
                    </m:r>
                  </m:oMath>
                </a14:m>
                <a:r>
                  <a:rPr lang="en-US" altLang="zh-CN" sz="2200" dirty="0">
                    <a:latin typeface="Times New Roman" panose="02020603050405020304" pitchFamily="18" charset="0"/>
                    <a:ea typeface="+mj-ea"/>
                    <a:cs typeface="Times New Roman" panose="02020603050405020304" pitchFamily="18" charset="0"/>
                  </a:rPr>
                  <a:t>=4</a:t>
                </a:r>
                <a:r>
                  <a:rPr lang="zh-CN" altLang="en-US" sz="2200" dirty="0">
                    <a:latin typeface="Times New Roman" panose="02020603050405020304" pitchFamily="18" charset="0"/>
                    <a:ea typeface="+mj-ea"/>
                    <a:cs typeface="Times New Roman" panose="02020603050405020304" pitchFamily="18" charset="0"/>
                  </a:rPr>
                  <a:t>，则划分后的聚合像素集合为：</a:t>
                </a:r>
                <a:r>
                  <a:rPr lang="en-US" altLang="zh-CN" sz="2200" dirty="0">
                    <a:latin typeface="Times New Roman" panose="02020603050405020304" pitchFamily="18" charset="0"/>
                    <a:ea typeface="+mj-ea"/>
                    <a:cs typeface="Times New Roman" panose="02020603050405020304" pitchFamily="18" charset="0"/>
                  </a:rPr>
                  <a:t>(1, </a:t>
                </a:r>
                <a:r>
                  <a:rPr lang="en-US" altLang="zh-CN" sz="2200" i="1" dirty="0">
                    <a:latin typeface="Times New Roman" panose="02020603050405020304" pitchFamily="18" charset="0"/>
                    <a:ea typeface="+mj-ea"/>
                    <a:cs typeface="Times New Roman" panose="02020603050405020304" pitchFamily="18" charset="0"/>
                  </a:rPr>
                  <a:t>D</a:t>
                </a:r>
                <a:r>
                  <a:rPr lang="en-US" altLang="zh-CN" sz="2200" dirty="0">
                    <a:latin typeface="Times New Roman" panose="02020603050405020304" pitchFamily="18" charset="0"/>
                    <a:ea typeface="+mj-ea"/>
                    <a:cs typeface="Times New Roman" panose="02020603050405020304" pitchFamily="18" charset="0"/>
                  </a:rPr>
                  <a:t>, 12)</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(2, </a:t>
                </a:r>
                <a:r>
                  <a:rPr lang="en-US" altLang="zh-CN" sz="2200" i="1" dirty="0">
                    <a:latin typeface="Times New Roman" panose="02020603050405020304" pitchFamily="18" charset="0"/>
                    <a:ea typeface="+mj-ea"/>
                    <a:cs typeface="Times New Roman" panose="02020603050405020304" pitchFamily="18" charset="0"/>
                  </a:rPr>
                  <a:t>A</a:t>
                </a:r>
                <a:r>
                  <a:rPr lang="en-US" altLang="zh-CN" sz="2200" dirty="0">
                    <a:latin typeface="Times New Roman" panose="02020603050405020304" pitchFamily="18" charset="0"/>
                    <a:ea typeface="+mj-ea"/>
                    <a:cs typeface="Times New Roman" panose="02020603050405020304" pitchFamily="18" charset="0"/>
                  </a:rPr>
                  <a:t>, 11)</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(2, </a:t>
                </a:r>
                <a:r>
                  <a:rPr lang="en-US" altLang="zh-CN" sz="2200" i="1" dirty="0">
                    <a:latin typeface="Times New Roman" panose="02020603050405020304" pitchFamily="18" charset="0"/>
                    <a:ea typeface="+mj-ea"/>
                    <a:cs typeface="Times New Roman" panose="02020603050405020304" pitchFamily="18" charset="0"/>
                  </a:rPr>
                  <a:t>E</a:t>
                </a:r>
                <a:r>
                  <a:rPr lang="en-US" altLang="zh-CN" sz="2200" dirty="0">
                    <a:latin typeface="Times New Roman" panose="02020603050405020304" pitchFamily="18" charset="0"/>
                    <a:ea typeface="+mj-ea"/>
                    <a:cs typeface="Times New Roman" panose="02020603050405020304" pitchFamily="18" charset="0"/>
                  </a:rPr>
                  <a:t>, 5)</a:t>
                </a:r>
                <a:r>
                  <a:rPr lang="zh-CN" altLang="en-US" sz="2200" dirty="0">
                    <a:latin typeface="Times New Roman" panose="02020603050405020304" pitchFamily="18" charset="0"/>
                    <a:ea typeface="+mj-ea"/>
                    <a:cs typeface="Times New Roman" panose="02020603050405020304" pitchFamily="18" charset="0"/>
                  </a:rPr>
                  <a:t>；非聚合像素集合为：</a:t>
                </a:r>
                <a:r>
                  <a:rPr lang="en-US" altLang="zh-CN" sz="2200" dirty="0">
                    <a:latin typeface="Times New Roman" panose="02020603050405020304" pitchFamily="18" charset="0"/>
                    <a:ea typeface="+mj-ea"/>
                    <a:cs typeface="Times New Roman" panose="02020603050405020304" pitchFamily="18" charset="0"/>
                  </a:rPr>
                  <a:t>(1, </a:t>
                </a:r>
                <a:r>
                  <a:rPr lang="en-US" altLang="zh-CN" sz="2200" i="1" dirty="0">
                    <a:latin typeface="Times New Roman" panose="02020603050405020304" pitchFamily="18" charset="0"/>
                    <a:ea typeface="+mj-ea"/>
                    <a:cs typeface="Times New Roman" panose="02020603050405020304" pitchFamily="18" charset="0"/>
                  </a:rPr>
                  <a:t>B</a:t>
                </a:r>
                <a:r>
                  <a:rPr lang="en-US" altLang="zh-CN" sz="2200" dirty="0">
                    <a:latin typeface="Times New Roman" panose="02020603050405020304" pitchFamily="18" charset="0"/>
                    <a:ea typeface="+mj-ea"/>
                    <a:cs typeface="Times New Roman" panose="02020603050405020304" pitchFamily="18" charset="0"/>
                  </a:rPr>
                  <a:t>, 4)</a:t>
                </a:r>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(3, </a:t>
                </a:r>
                <a:r>
                  <a:rPr lang="en-US" altLang="zh-CN" sz="2200" i="1" dirty="0">
                    <a:latin typeface="Times New Roman" panose="02020603050405020304" pitchFamily="18" charset="0"/>
                    <a:ea typeface="+mj-ea"/>
                    <a:cs typeface="Times New Roman" panose="02020603050405020304" pitchFamily="18" charset="0"/>
                  </a:rPr>
                  <a:t>C</a:t>
                </a:r>
                <a:r>
                  <a:rPr lang="en-US" altLang="zh-CN" sz="2200" dirty="0">
                    <a:latin typeface="Times New Roman" panose="02020603050405020304" pitchFamily="18" charset="0"/>
                    <a:ea typeface="+mj-ea"/>
                    <a:cs typeface="Times New Roman" panose="02020603050405020304" pitchFamily="18" charset="0"/>
                  </a:rPr>
                  <a:t>, 4)</a:t>
                </a:r>
                <a:r>
                  <a:rPr lang="zh-CN" altLang="en-US" sz="2200" dirty="0">
                    <a:latin typeface="Times New Roman" panose="02020603050405020304" pitchFamily="18" charset="0"/>
                    <a:ea typeface="+mj-ea"/>
                    <a:cs typeface="Times New Roman" panose="02020603050405020304" pitchFamily="18" charset="0"/>
                  </a:rPr>
                  <a:t>。</a:t>
                </a:r>
                <a:endParaRPr lang="zh-CN" altLang="en-US" sz="2200" dirty="0"/>
              </a:p>
            </p:txBody>
          </p:sp>
        </mc:Choice>
        <mc:Fallback>
          <p:sp>
            <p:nvSpPr>
              <p:cNvPr id="11" name="文本框 10">
                <a:extLst>
                  <a:ext uri="{FF2B5EF4-FFF2-40B4-BE49-F238E27FC236}">
                    <a16:creationId xmlns:a16="http://schemas.microsoft.com/office/drawing/2014/main" id="{115C23D1-52F2-4CD2-819E-F80CEA4525CB}"/>
                  </a:ext>
                </a:extLst>
              </p:cNvPr>
              <p:cNvSpPr txBox="1">
                <a:spLocks noRot="1" noChangeAspect="1" noMove="1" noResize="1" noEditPoints="1" noAdjustHandles="1" noChangeArrowheads="1" noChangeShapeType="1" noTextEdit="1"/>
              </p:cNvSpPr>
              <p:nvPr/>
            </p:nvSpPr>
            <p:spPr>
              <a:xfrm>
                <a:off x="450435" y="5155661"/>
                <a:ext cx="11202679" cy="1329082"/>
              </a:xfrm>
              <a:prstGeom prst="rect">
                <a:avLst/>
              </a:prstGeom>
              <a:blipFill>
                <a:blip r:embed="rId4"/>
                <a:stretch>
                  <a:fillRect l="-707" r="-707" b="-87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7137885"/>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Histogram Usage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53</a:t>
            </a:fld>
            <a:endParaRPr lang="en-US" altLang="zh-CN"/>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906ECE5-B5B3-4BF1-8056-48809EC83661}"/>
                  </a:ext>
                </a:extLst>
              </p:cNvPr>
              <p:cNvSpPr txBox="1"/>
              <p:nvPr/>
            </p:nvSpPr>
            <p:spPr>
              <a:xfrm>
                <a:off x="510988" y="1055077"/>
                <a:ext cx="11170024" cy="3241015"/>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altLang="zh-CN" sz="2200" dirty="0">
                    <a:latin typeface="Times New Roman" panose="02020603050405020304" pitchFamily="18" charset="0"/>
                    <a:ea typeface="+mj-ea"/>
                    <a:cs typeface="Times New Roman" panose="02020603050405020304" pitchFamily="18" charset="0"/>
                  </a:rPr>
                  <a:t>4.</a:t>
                </a:r>
                <a:r>
                  <a:rPr lang="zh-CN" altLang="en-US" sz="2200" dirty="0">
                    <a:latin typeface="Times New Roman" panose="02020603050405020304" pitchFamily="18" charset="0"/>
                    <a:ea typeface="+mj-ea"/>
                    <a:cs typeface="Times New Roman" panose="02020603050405020304" pitchFamily="18" charset="0"/>
                  </a:rPr>
                  <a:t> 生成颜色聚合向量</a:t>
                </a:r>
                <a:endParaRPr lang="en-US" altLang="zh-CN" sz="2200" dirty="0">
                  <a:latin typeface="Times New Roman" panose="02020603050405020304" pitchFamily="18" charset="0"/>
                  <a:ea typeface="+mj-ea"/>
                  <a:cs typeface="Times New Roman" panose="02020603050405020304" pitchFamily="18" charset="0"/>
                </a:endParaRPr>
              </a:p>
              <a:p>
                <a:pPr>
                  <a:lnSpc>
                    <a:spcPct val="150000"/>
                  </a:lnSpc>
                </a:pPr>
                <a:r>
                  <a:rPr lang="zh-CN" altLang="en-US" sz="2200" dirty="0">
                    <a:latin typeface="Times New Roman" panose="02020603050405020304" pitchFamily="18" charset="0"/>
                    <a:ea typeface="+mj-ea"/>
                    <a:cs typeface="Times New Roman" panose="02020603050405020304" pitchFamily="18" charset="0"/>
                  </a:rPr>
                  <a:t>       设</a:t>
                </a:r>
                <a14:m>
                  <m:oMath xmlns:m="http://schemas.openxmlformats.org/officeDocument/2006/math">
                    <m:sSub>
                      <m:sSubPr>
                        <m:ctrlPr>
                          <a:rPr lang="en-US" altLang="zh-CN" sz="2200" i="1" smtClean="0">
                            <a:latin typeface="Cambria Math" panose="02040503050406030204" pitchFamily="18" charset="0"/>
                            <a:ea typeface="+mj-ea"/>
                          </a:rPr>
                        </m:ctrlPr>
                      </m:sSubPr>
                      <m:e>
                        <m:r>
                          <m:rPr>
                            <m:nor/>
                          </m:rPr>
                          <a:rPr lang="zh-CN" altLang="en-US" sz="2200" b="0" i="1" smtClean="0">
                            <a:latin typeface="Times New Roman" panose="02020603050405020304" pitchFamily="18" charset="0"/>
                            <a:ea typeface="+mj-ea"/>
                            <a:cs typeface="Times New Roman" panose="02020603050405020304" pitchFamily="18" charset="0"/>
                          </a:rPr>
                          <m:t>α</m:t>
                        </m:r>
                      </m:e>
                      <m:sub>
                        <m:r>
                          <m:rPr>
                            <m:nor/>
                          </m:rPr>
                          <a:rPr lang="en-US" altLang="zh-CN" sz="2200" b="0" i="1" smtClean="0">
                            <a:latin typeface="Times New Roman" panose="02020603050405020304" pitchFamily="18" charset="0"/>
                            <a:ea typeface="+mj-ea"/>
                            <a:cs typeface="Times New Roman" panose="02020603050405020304" pitchFamily="18" charset="0"/>
                          </a:rPr>
                          <m:t>i</m:t>
                        </m:r>
                      </m:sub>
                    </m:sSub>
                    <m:r>
                      <m:rPr>
                        <m:nor/>
                      </m:rPr>
                      <a:rPr lang="en-US" altLang="zh-CN" sz="2200" b="0" i="1" smtClean="0">
                        <a:latin typeface="Times New Roman" panose="02020603050405020304" pitchFamily="18" charset="0"/>
                        <a:ea typeface="+mj-ea"/>
                        <a:cs typeface="Times New Roman" panose="02020603050405020304" pitchFamily="18" charset="0"/>
                      </a:rPr>
                      <m:t> </m:t>
                    </m:r>
                  </m:oMath>
                </a14:m>
                <a:r>
                  <a:rPr lang="zh-CN" altLang="en-US" sz="2200" dirty="0">
                    <a:latin typeface="Times New Roman" panose="02020603050405020304" pitchFamily="18" charset="0"/>
                    <a:ea typeface="+mj-ea"/>
                    <a:cs typeface="Times New Roman" panose="02020603050405020304" pitchFamily="18" charset="0"/>
                  </a:rPr>
                  <a:t>、</a:t>
                </a:r>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smtClean="0">
                            <a:latin typeface="Times New Roman" panose="02020603050405020304" pitchFamily="18" charset="0"/>
                            <a:ea typeface="+mj-ea"/>
                            <a:cs typeface="Times New Roman" panose="02020603050405020304" pitchFamily="18" charset="0"/>
                          </a:rPr>
                          <m:t>β</m:t>
                        </m:r>
                      </m:e>
                      <m:sub>
                        <m:r>
                          <m:rPr>
                            <m:nor/>
                          </m:rPr>
                          <a:rPr lang="en-US" altLang="zh-CN" sz="2200" i="1">
                            <a:latin typeface="Times New Roman" panose="02020603050405020304" pitchFamily="18" charset="0"/>
                            <a:ea typeface="+mj-ea"/>
                            <a:cs typeface="Times New Roman" panose="02020603050405020304" pitchFamily="18" charset="0"/>
                          </a:rPr>
                          <m:t>i</m:t>
                        </m:r>
                      </m:sub>
                    </m:sSub>
                  </m:oMath>
                </a14:m>
                <a:r>
                  <a:rPr lang="zh-CN" altLang="en-US" sz="2200" dirty="0">
                    <a:latin typeface="Times New Roman" panose="02020603050405020304" pitchFamily="18" charset="0"/>
                    <a:ea typeface="+mj-ea"/>
                    <a:cs typeface="Times New Roman" panose="02020603050405020304" pitchFamily="18" charset="0"/>
                  </a:rPr>
                  <a:t>分别表示量化后第</a:t>
                </a:r>
                <a14:m>
                  <m:oMath xmlns:m="http://schemas.openxmlformats.org/officeDocument/2006/math">
                    <m:r>
                      <m:rPr>
                        <m:nor/>
                      </m:rPr>
                      <a:rPr lang="en-US" altLang="zh-CN" sz="2200" b="0" i="1" smtClean="0">
                        <a:latin typeface="Times New Roman" panose="02020603050405020304" pitchFamily="18" charset="0"/>
                        <a:ea typeface="+mj-ea"/>
                        <a:cs typeface="Times New Roman" panose="02020603050405020304" pitchFamily="18" charset="0"/>
                      </a:rPr>
                      <m:t>i</m:t>
                    </m:r>
                  </m:oMath>
                </a14:m>
                <a:r>
                  <a:rPr lang="zh-CN" altLang="en-US" sz="2200" dirty="0">
                    <a:latin typeface="Times New Roman" panose="02020603050405020304" pitchFamily="18" charset="0"/>
                    <a:ea typeface="+mj-ea"/>
                    <a:cs typeface="Times New Roman" panose="02020603050405020304" pitchFamily="18" charset="0"/>
                  </a:rPr>
                  <a:t>种颜色对应聚合像素和非聚合像素的累加数量，则</a:t>
                </a:r>
                <a:r>
                  <a:rPr lang="en-US" altLang="zh-CN" sz="2200" dirty="0">
                    <a:latin typeface="Times New Roman" panose="02020603050405020304" pitchFamily="18" charset="0"/>
                    <a:ea typeface="+mj-ea"/>
                    <a:cs typeface="Times New Roman" panose="02020603050405020304" pitchFamily="18" charset="0"/>
                  </a:rPr>
                  <a:t>(</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α</m:t>
                        </m:r>
                      </m:e>
                      <m:sub>
                        <m:r>
                          <m:rPr>
                            <m:nor/>
                          </m:rPr>
                          <a:rPr lang="en-US" altLang="zh-CN" sz="2200" i="1">
                            <a:latin typeface="Times New Roman" panose="02020603050405020304" pitchFamily="18" charset="0"/>
                            <a:ea typeface="+mj-ea"/>
                            <a:cs typeface="Times New Roman" panose="02020603050405020304" pitchFamily="18" charset="0"/>
                          </a:rPr>
                          <m:t>i</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b="0" i="0" smtClean="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β</m:t>
                        </m:r>
                      </m:e>
                      <m:sub>
                        <m:r>
                          <m:rPr>
                            <m:nor/>
                          </m:rPr>
                          <a:rPr lang="en-US" altLang="zh-CN" sz="2200" i="1">
                            <a:latin typeface="Times New Roman" panose="02020603050405020304" pitchFamily="18" charset="0"/>
                            <a:ea typeface="+mj-ea"/>
                            <a:cs typeface="Times New Roman" panose="02020603050405020304" pitchFamily="18" charset="0"/>
                          </a:rPr>
                          <m:t>i</m:t>
                        </m:r>
                      </m:sub>
                    </m:sSub>
                  </m:oMath>
                </a14:m>
                <a:r>
                  <a:rPr lang="en-US" altLang="zh-CN" sz="2200" dirty="0">
                    <a:latin typeface="Times New Roman" panose="02020603050405020304" pitchFamily="18" charset="0"/>
                    <a:ea typeface="+mj-ea"/>
                    <a:cs typeface="Times New Roman" panose="02020603050405020304" pitchFamily="18" charset="0"/>
                  </a:rPr>
                  <a:t>)</a:t>
                </a:r>
                <a:r>
                  <a:rPr lang="zh-CN" altLang="en-US" sz="2200" dirty="0">
                    <a:latin typeface="Times New Roman" panose="02020603050405020304" pitchFamily="18" charset="0"/>
                    <a:ea typeface="+mj-ea"/>
                    <a:cs typeface="Times New Roman" panose="02020603050405020304" pitchFamily="18" charset="0"/>
                  </a:rPr>
                  <a:t>构成了第</a:t>
                </a:r>
                <a:r>
                  <a:rPr lang="en-US" altLang="zh-CN" sz="2200" i="1" dirty="0" err="1">
                    <a:latin typeface="Times New Roman" panose="02020603050405020304" pitchFamily="18" charset="0"/>
                    <a:ea typeface="+mj-ea"/>
                    <a:cs typeface="Times New Roman" panose="02020603050405020304" pitchFamily="18" charset="0"/>
                  </a:rPr>
                  <a:t>i</a:t>
                </a:r>
                <a:r>
                  <a:rPr lang="zh-CN" altLang="en-US" sz="2200" dirty="0">
                    <a:latin typeface="Times New Roman" panose="02020603050405020304" pitchFamily="18" charset="0"/>
                    <a:ea typeface="+mj-ea"/>
                    <a:cs typeface="Times New Roman" panose="02020603050405020304" pitchFamily="18" charset="0"/>
                  </a:rPr>
                  <a:t>种颜色的聚合对，该图像的聚合向量可表示为：</a:t>
                </a:r>
                <a:endParaRPr lang="en-US" altLang="zh-CN" sz="2200" dirty="0">
                  <a:latin typeface="Times New Roman" panose="02020603050405020304" pitchFamily="18" charset="0"/>
                  <a:ea typeface="+mj-ea"/>
                  <a:cs typeface="Times New Roman" panose="02020603050405020304" pitchFamily="18" charset="0"/>
                </a:endParaRPr>
              </a:p>
              <a:p>
                <a:pPr algn="ctr">
                  <a:lnSpc>
                    <a:spcPct val="150000"/>
                  </a:lnSpc>
                </a:pPr>
                <a:r>
                  <a:rPr lang="en-US" altLang="zh-CN" sz="2200" dirty="0">
                    <a:latin typeface="Times New Roman" panose="02020603050405020304" pitchFamily="18" charset="0"/>
                    <a:ea typeface="+mj-ea"/>
                    <a:cs typeface="Times New Roman" panose="02020603050405020304" pitchFamily="18" charset="0"/>
                  </a:rPr>
                  <a:t>&lt;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α</m:t>
                        </m:r>
                      </m:e>
                      <m:sub>
                        <m:r>
                          <m:rPr>
                            <m:nor/>
                          </m:rPr>
                          <a:rPr lang="en-US" altLang="zh-CN" sz="2200" b="0" i="1" smtClean="0">
                            <a:latin typeface="Times New Roman" panose="02020603050405020304" pitchFamily="18" charset="0"/>
                            <a:ea typeface="+mj-ea"/>
                            <a:cs typeface="Times New Roman" panose="02020603050405020304" pitchFamily="18" charset="0"/>
                          </a:rPr>
                          <m:t>1</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i="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β</m:t>
                        </m:r>
                      </m:e>
                      <m:sub>
                        <m:r>
                          <m:rPr>
                            <m:nor/>
                          </m:rPr>
                          <a:rPr lang="en-US" altLang="zh-CN" sz="2200" b="0" i="1" smtClean="0">
                            <a:latin typeface="Times New Roman" panose="02020603050405020304" pitchFamily="18" charset="0"/>
                            <a:ea typeface="+mj-ea"/>
                            <a:cs typeface="Times New Roman" panose="02020603050405020304" pitchFamily="18" charset="0"/>
                          </a:rPr>
                          <m:t>1</m:t>
                        </m:r>
                      </m:sub>
                    </m:sSub>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α</m:t>
                        </m:r>
                      </m:e>
                      <m:sub>
                        <m:r>
                          <m:rPr>
                            <m:nor/>
                          </m:rPr>
                          <a:rPr lang="en-US" altLang="zh-CN" sz="2200" b="0" i="1" smtClean="0">
                            <a:latin typeface="Times New Roman" panose="02020603050405020304" pitchFamily="18" charset="0"/>
                            <a:ea typeface="+mj-ea"/>
                            <a:cs typeface="Times New Roman" panose="02020603050405020304" pitchFamily="18" charset="0"/>
                          </a:rPr>
                          <m:t>2</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i="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β</m:t>
                        </m:r>
                      </m:e>
                      <m:sub>
                        <m:r>
                          <m:rPr>
                            <m:nor/>
                          </m:rPr>
                          <a:rPr lang="en-US" altLang="zh-CN" sz="2200" b="0" i="1" smtClean="0">
                            <a:latin typeface="Times New Roman" panose="02020603050405020304" pitchFamily="18" charset="0"/>
                            <a:ea typeface="+mj-ea"/>
                            <a:cs typeface="Times New Roman" panose="02020603050405020304" pitchFamily="18" charset="0"/>
                          </a:rPr>
                          <m:t>2</m:t>
                        </m:r>
                      </m:sub>
                    </m:sSub>
                  </m:oMath>
                </a14:m>
                <a:r>
                  <a:rPr lang="en-US" altLang="zh-CN" sz="2200" dirty="0">
                    <a:latin typeface="Times New Roman" panose="02020603050405020304" pitchFamily="18" charset="0"/>
                    <a:ea typeface="+mj-ea"/>
                    <a:cs typeface="Times New Roman" panose="02020603050405020304" pitchFamily="18" charset="0"/>
                  </a:rPr>
                  <a:t>), …,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α</m:t>
                        </m:r>
                      </m:e>
                      <m:sub>
                        <m:r>
                          <m:rPr>
                            <m:nor/>
                          </m:rPr>
                          <a:rPr lang="en-US" altLang="zh-CN" sz="2200" i="1">
                            <a:latin typeface="Times New Roman" panose="02020603050405020304" pitchFamily="18" charset="0"/>
                            <a:ea typeface="+mj-ea"/>
                            <a:cs typeface="Times New Roman" panose="02020603050405020304" pitchFamily="18" charset="0"/>
                          </a:rPr>
                          <m:t>i</m:t>
                        </m:r>
                      </m:sub>
                    </m:sSub>
                    <m:r>
                      <m:rPr>
                        <m:nor/>
                      </m:rPr>
                      <a:rPr lang="en-US" altLang="zh-CN" sz="2200" i="0">
                        <a:latin typeface="Times New Roman" panose="02020603050405020304" pitchFamily="18" charset="0"/>
                        <a:ea typeface="+mj-ea"/>
                        <a:cs typeface="Times New Roman" panose="02020603050405020304" pitchFamily="18" charset="0"/>
                      </a:rPr>
                      <m:t> ,</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β</m:t>
                        </m:r>
                      </m:e>
                      <m:sub>
                        <m:r>
                          <m:rPr>
                            <m:nor/>
                          </m:rPr>
                          <a:rPr lang="en-US" altLang="zh-CN" sz="2200" i="1">
                            <a:latin typeface="Times New Roman" panose="02020603050405020304" pitchFamily="18" charset="0"/>
                            <a:ea typeface="+mj-ea"/>
                            <a:cs typeface="Times New Roman" panose="02020603050405020304" pitchFamily="18" charset="0"/>
                          </a:rPr>
                          <m:t>i</m:t>
                        </m:r>
                      </m:sub>
                    </m:sSub>
                  </m:oMath>
                </a14:m>
                <a:r>
                  <a:rPr lang="en-US" altLang="zh-CN" sz="2200" dirty="0">
                    <a:latin typeface="Times New Roman" panose="02020603050405020304" pitchFamily="18" charset="0"/>
                    <a:ea typeface="+mj-ea"/>
                    <a:cs typeface="Times New Roman" panose="02020603050405020304" pitchFamily="18" charset="0"/>
                  </a:rPr>
                  <a:t>), …,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α</m:t>
                        </m:r>
                      </m:e>
                      <m:sub>
                        <m:r>
                          <m:rPr>
                            <m:nor/>
                          </m:rPr>
                          <a:rPr lang="en-US" altLang="zh-CN" sz="2200" b="0" i="1" smtClean="0">
                            <a:latin typeface="Times New Roman" panose="02020603050405020304" pitchFamily="18" charset="0"/>
                            <a:ea typeface="+mj-ea"/>
                            <a:cs typeface="Times New Roman" panose="02020603050405020304" pitchFamily="18" charset="0"/>
                          </a:rPr>
                          <m:t>n</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i="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zh-CN" altLang="en-US" sz="2200" i="1">
                            <a:latin typeface="Times New Roman" panose="02020603050405020304" pitchFamily="18" charset="0"/>
                            <a:ea typeface="+mj-ea"/>
                            <a:cs typeface="Times New Roman" panose="02020603050405020304" pitchFamily="18" charset="0"/>
                          </a:rPr>
                          <m:t>β</m:t>
                        </m:r>
                      </m:e>
                      <m:sub>
                        <m:r>
                          <m:rPr>
                            <m:nor/>
                          </m:rPr>
                          <a:rPr lang="en-US" altLang="zh-CN" sz="2200" b="0" i="1" smtClean="0">
                            <a:latin typeface="Times New Roman" panose="02020603050405020304" pitchFamily="18" charset="0"/>
                            <a:ea typeface="+mj-ea"/>
                            <a:cs typeface="Times New Roman" panose="02020603050405020304" pitchFamily="18" charset="0"/>
                          </a:rPr>
                          <m:t>n</m:t>
                        </m:r>
                      </m:sub>
                    </m:sSub>
                  </m:oMath>
                </a14:m>
                <a:r>
                  <a:rPr lang="en-US" altLang="zh-CN" sz="2200" dirty="0">
                    <a:latin typeface="Times New Roman" panose="02020603050405020304" pitchFamily="18" charset="0"/>
                    <a:ea typeface="+mj-ea"/>
                    <a:cs typeface="Times New Roman" panose="02020603050405020304" pitchFamily="18" charset="0"/>
                  </a:rPr>
                  <a:t>) &gt;</a:t>
                </a:r>
                <a:r>
                  <a:rPr lang="zh-CN" altLang="en-US" sz="2200" dirty="0">
                    <a:latin typeface="Times New Roman" panose="02020603050405020304" pitchFamily="18" charset="0"/>
                    <a:ea typeface="+mj-ea"/>
                    <a:cs typeface="Times New Roman" panose="02020603050405020304" pitchFamily="18" charset="0"/>
                  </a:rPr>
                  <a:t>。</a:t>
                </a:r>
                <a:endParaRPr lang="en-US" altLang="zh-CN" sz="2200" dirty="0">
                  <a:latin typeface="Times New Roman" panose="02020603050405020304" pitchFamily="18" charset="0"/>
                  <a:ea typeface="+mj-ea"/>
                  <a:cs typeface="Times New Roman" panose="02020603050405020304" pitchFamily="18" charset="0"/>
                </a:endParaRPr>
              </a:p>
              <a:p>
                <a:pPr>
                  <a:lnSpc>
                    <a:spcPct val="150000"/>
                  </a:lnSpc>
                  <a:spcBef>
                    <a:spcPts val="1000"/>
                  </a:spcBef>
                </a:pPr>
                <a:r>
                  <a:rPr lang="en-US" altLang="zh-CN" sz="2200" dirty="0">
                    <a:latin typeface="Times New Roman" panose="02020603050405020304" pitchFamily="18" charset="0"/>
                    <a:ea typeface="+mj-ea"/>
                    <a:cs typeface="Times New Roman" panose="02020603050405020304" pitchFamily="18" charset="0"/>
                  </a:rPr>
                  <a:t>      </a:t>
                </a:r>
                <a:r>
                  <a:rPr lang="zh-CN" altLang="en-US" sz="2200" dirty="0">
                    <a:latin typeface="Times New Roman" panose="02020603050405020304" pitchFamily="18" charset="0"/>
                    <a:ea typeface="+mj-ea"/>
                    <a:cs typeface="Times New Roman" panose="02020603050405020304" pitchFamily="18" charset="0"/>
                  </a:rPr>
                  <a:t>因此，图</a:t>
                </a:r>
                <a:r>
                  <a:rPr lang="en-US" altLang="zh-CN" sz="2200" dirty="0">
                    <a:latin typeface="Times New Roman" panose="02020603050405020304" pitchFamily="18" charset="0"/>
                    <a:ea typeface="+mj-ea"/>
                    <a:cs typeface="Times New Roman" panose="02020603050405020304" pitchFamily="18" charset="0"/>
                  </a:rPr>
                  <a:t>c</a:t>
                </a:r>
                <a:r>
                  <a:rPr lang="zh-CN" altLang="en-US" sz="2200" dirty="0">
                    <a:latin typeface="Times New Roman" panose="02020603050405020304" pitchFamily="18" charset="0"/>
                    <a:ea typeface="+mj-ea"/>
                    <a:cs typeface="Times New Roman" panose="02020603050405020304" pitchFamily="18" charset="0"/>
                  </a:rPr>
                  <a:t>生成的聚合向量可表示为</a:t>
                </a:r>
                <a:r>
                  <a:rPr lang="en-US" altLang="zh-CN" sz="2200" dirty="0">
                    <a:latin typeface="Times New Roman" panose="02020603050405020304" pitchFamily="18" charset="0"/>
                    <a:ea typeface="+mj-ea"/>
                    <a:cs typeface="Times New Roman" panose="02020603050405020304" pitchFamily="18" charset="0"/>
                  </a:rPr>
                  <a:t>&lt;(12, 4), (16, 0), (0, 4)&gt;</a:t>
                </a:r>
                <a:r>
                  <a:rPr lang="zh-CN" altLang="en-US" sz="2200" dirty="0">
                    <a:latin typeface="Times New Roman" panose="02020603050405020304" pitchFamily="18" charset="0"/>
                    <a:ea typeface="+mj-ea"/>
                    <a:cs typeface="Times New Roman" panose="02020603050405020304" pitchFamily="18" charset="0"/>
                  </a:rPr>
                  <a:t>。</a:t>
                </a:r>
                <a:endParaRPr lang="en-US" altLang="zh-CN" sz="2200" dirty="0">
                  <a:latin typeface="Times New Roman" panose="02020603050405020304" pitchFamily="18" charset="0"/>
                  <a:ea typeface="+mj-ea"/>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200" dirty="0">
                  <a:latin typeface="Times New Roman" panose="02020603050405020304" pitchFamily="18" charset="0"/>
                  <a:ea typeface="+mj-ea"/>
                  <a:cs typeface="Times New Roman" panose="02020603050405020304" pitchFamily="18" charset="0"/>
                </a:endParaRPr>
              </a:p>
            </p:txBody>
          </p:sp>
        </mc:Choice>
        <mc:Fallback>
          <p:sp>
            <p:nvSpPr>
              <p:cNvPr id="6" name="文本框 5">
                <a:extLst>
                  <a:ext uri="{FF2B5EF4-FFF2-40B4-BE49-F238E27FC236}">
                    <a16:creationId xmlns:a16="http://schemas.microsoft.com/office/drawing/2014/main" id="{E906ECE5-B5B3-4BF1-8056-48809EC83661}"/>
                  </a:ext>
                </a:extLst>
              </p:cNvPr>
              <p:cNvSpPr txBox="1">
                <a:spLocks noRot="1" noChangeAspect="1" noMove="1" noResize="1" noEditPoints="1" noAdjustHandles="1" noChangeArrowheads="1" noChangeShapeType="1" noTextEdit="1"/>
              </p:cNvSpPr>
              <p:nvPr/>
            </p:nvSpPr>
            <p:spPr>
              <a:xfrm>
                <a:off x="510988" y="1055077"/>
                <a:ext cx="11170024" cy="3241015"/>
              </a:xfrm>
              <a:prstGeom prst="rect">
                <a:avLst/>
              </a:prstGeom>
              <a:blipFill>
                <a:blip r:embed="rId3"/>
                <a:stretch>
                  <a:fillRect l="-710" r="-6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BD8019DA-356F-430C-B0C8-0BFCC3B5E50A}"/>
                  </a:ext>
                </a:extLst>
              </p:cNvPr>
              <p:cNvSpPr txBox="1"/>
              <p:nvPr/>
            </p:nvSpPr>
            <p:spPr>
              <a:xfrm>
                <a:off x="510988" y="3739480"/>
                <a:ext cx="11170024" cy="2616870"/>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altLang="zh-CN" sz="2200" dirty="0">
                    <a:latin typeface="Times New Roman" panose="02020603050405020304" pitchFamily="18" charset="0"/>
                    <a:ea typeface="+mj-ea"/>
                    <a:cs typeface="Times New Roman" panose="02020603050405020304" pitchFamily="18" charset="0"/>
                  </a:rPr>
                  <a:t>5.</a:t>
                </a:r>
                <a:r>
                  <a:rPr lang="zh-CN" altLang="en-US" sz="2200" dirty="0">
                    <a:latin typeface="Times New Roman" panose="02020603050405020304" pitchFamily="18" charset="0"/>
                    <a:ea typeface="+mj-ea"/>
                    <a:cs typeface="Times New Roman" panose="02020603050405020304" pitchFamily="18" charset="0"/>
                  </a:rPr>
                  <a:t> 定义一个距离方程</a:t>
                </a:r>
                <a:endParaRPr lang="en-US" altLang="zh-CN" sz="2200" dirty="0">
                  <a:latin typeface="Times New Roman" panose="02020603050405020304" pitchFamily="18" charset="0"/>
                  <a:ea typeface="+mj-ea"/>
                  <a:cs typeface="Times New Roman" panose="02020603050405020304" pitchFamily="18" charset="0"/>
                </a:endParaRPr>
              </a:p>
              <a:p>
                <a:pPr>
                  <a:lnSpc>
                    <a:spcPct val="150000"/>
                  </a:lnSpc>
                </a:pPr>
                <a:r>
                  <a:rPr lang="zh-CN" altLang="en-US" sz="2200" dirty="0">
                    <a:latin typeface="Times New Roman" panose="02020603050405020304" pitchFamily="18" charset="0"/>
                    <a:ea typeface="+mj-ea"/>
                    <a:cs typeface="Times New Roman" panose="02020603050405020304" pitchFamily="18" charset="0"/>
                  </a:rPr>
                  <a:t>       计算两个聚合向量之间的距离，来度量任意两个图像之间的差异。例如：</a:t>
                </a:r>
                <a:endParaRPr lang="en-US" altLang="zh-CN" sz="2200" dirty="0">
                  <a:latin typeface="Times New Roman" panose="02020603050405020304" pitchFamily="18" charset="0"/>
                  <a:ea typeface="+mj-ea"/>
                  <a:cs typeface="Times New Roman" panose="02020603050405020304" pitchFamily="18" charset="0"/>
                </a:endParaRPr>
              </a:p>
              <a:p>
                <a:pPr>
                  <a:lnSpc>
                    <a:spcPct val="150000"/>
                  </a:lnSpc>
                </a:pPr>
                <a:r>
                  <a:rPr lang="zh-CN" altLang="en-US" sz="2200" dirty="0">
                    <a:latin typeface="Times New Roman" panose="02020603050405020304" pitchFamily="18" charset="0"/>
                    <a:ea typeface="+mj-ea"/>
                    <a:cs typeface="Times New Roman" panose="02020603050405020304" pitchFamily="18" charset="0"/>
                  </a:rPr>
                  <a:t>图像</a:t>
                </a:r>
                <a:r>
                  <a:rPr lang="en-US" altLang="zh-CN" sz="2200" dirty="0">
                    <a:latin typeface="Times New Roman" panose="02020603050405020304" pitchFamily="18" charset="0"/>
                    <a:ea typeface="+mj-ea"/>
                    <a:cs typeface="Times New Roman" panose="02020603050405020304" pitchFamily="18" charset="0"/>
                  </a:rPr>
                  <a:t>1</a:t>
                </a:r>
                <a:r>
                  <a:rPr lang="zh-CN" altLang="en-US" sz="2200" dirty="0">
                    <a:latin typeface="Times New Roman" panose="02020603050405020304" pitchFamily="18" charset="0"/>
                    <a:ea typeface="+mj-ea"/>
                    <a:cs typeface="Times New Roman" panose="02020603050405020304" pitchFamily="18" charset="0"/>
                  </a:rPr>
                  <a:t>的</a:t>
                </a:r>
                <a:r>
                  <a:rPr lang="en-US" altLang="zh-CN" sz="2200" dirty="0">
                    <a:latin typeface="Times New Roman" panose="02020603050405020304" pitchFamily="18" charset="0"/>
                    <a:ea typeface="+mj-ea"/>
                    <a:cs typeface="Times New Roman" panose="02020603050405020304" pitchFamily="18" charset="0"/>
                  </a:rPr>
                  <a:t>CCV</a:t>
                </a:r>
                <a:r>
                  <a:rPr lang="zh-CN" altLang="en-US" sz="2200" dirty="0">
                    <a:latin typeface="Times New Roman" panose="02020603050405020304" pitchFamily="18" charset="0"/>
                    <a:ea typeface="+mj-ea"/>
                    <a:cs typeface="Times New Roman" panose="02020603050405020304" pitchFamily="18" charset="0"/>
                  </a:rPr>
                  <a:t>为：</a:t>
                </a:r>
                <a:r>
                  <a:rPr lang="en-US" altLang="zh-CN" sz="2200" dirty="0">
                    <a:latin typeface="Times New Roman" panose="02020603050405020304" pitchFamily="18" charset="0"/>
                    <a:ea typeface="+mj-ea"/>
                    <a:cs typeface="Times New Roman" panose="02020603050405020304" pitchFamily="18" charset="0"/>
                  </a:rPr>
                  <a:t> &lt;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Times New Roman" panose="02020603050405020304" pitchFamily="18" charset="0"/>
                            <a:ea typeface="+mj-ea"/>
                            <a:cs typeface="Times New Roman" panose="02020603050405020304" pitchFamily="18" charset="0"/>
                          </a:rPr>
                          <m:t>C</m:t>
                        </m:r>
                      </m:e>
                      <m:sub>
                        <m:r>
                          <m:rPr>
                            <m:nor/>
                          </m:rPr>
                          <a:rPr lang="en-US" altLang="zh-CN" sz="2200" b="0" i="1" smtClean="0">
                            <a:latin typeface="Times New Roman" panose="02020603050405020304" pitchFamily="18" charset="0"/>
                            <a:ea typeface="+mj-ea"/>
                            <a:cs typeface="Times New Roman" panose="02020603050405020304" pitchFamily="18" charset="0"/>
                          </a:rPr>
                          <m:t>1</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i="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Cambria Math" panose="02040503050406030204" pitchFamily="18" charset="0"/>
                            <a:ea typeface="+mj-ea"/>
                          </a:rPr>
                          <m:t>N</m:t>
                        </m:r>
                      </m:e>
                      <m:sub>
                        <m:r>
                          <m:rPr>
                            <m:nor/>
                          </m:rPr>
                          <a:rPr lang="en-US" altLang="zh-CN" sz="2200" b="0" i="1" smtClean="0">
                            <a:latin typeface="Times New Roman" panose="02020603050405020304" pitchFamily="18" charset="0"/>
                            <a:ea typeface="+mj-ea"/>
                            <a:cs typeface="Times New Roman" panose="02020603050405020304" pitchFamily="18" charset="0"/>
                          </a:rPr>
                          <m:t>1</m:t>
                        </m:r>
                      </m:sub>
                    </m:sSub>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Cambria Math" panose="02040503050406030204" pitchFamily="18" charset="0"/>
                            <a:ea typeface="+mj-ea"/>
                          </a:rPr>
                          <m:t>C</m:t>
                        </m:r>
                      </m:e>
                      <m:sub>
                        <m:r>
                          <m:rPr>
                            <m:nor/>
                          </m:rPr>
                          <a:rPr lang="en-US" altLang="zh-CN" sz="2200" b="0" i="1" smtClean="0">
                            <a:latin typeface="Times New Roman" panose="02020603050405020304" pitchFamily="18" charset="0"/>
                            <a:ea typeface="+mj-ea"/>
                            <a:cs typeface="Times New Roman" panose="02020603050405020304" pitchFamily="18" charset="0"/>
                          </a:rPr>
                          <m:t>2</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i="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Cambria Math" panose="02040503050406030204" pitchFamily="18" charset="0"/>
                            <a:ea typeface="+mj-ea"/>
                          </a:rPr>
                          <m:t>N</m:t>
                        </m:r>
                      </m:e>
                      <m:sub>
                        <m:r>
                          <m:rPr>
                            <m:nor/>
                          </m:rPr>
                          <a:rPr lang="en-US" altLang="zh-CN" sz="2200" b="0" i="1" smtClean="0">
                            <a:latin typeface="Times New Roman" panose="02020603050405020304" pitchFamily="18" charset="0"/>
                            <a:ea typeface="+mj-ea"/>
                            <a:cs typeface="Times New Roman" panose="02020603050405020304" pitchFamily="18" charset="0"/>
                          </a:rPr>
                          <m:t>2</m:t>
                        </m:r>
                      </m:sub>
                    </m:sSub>
                  </m:oMath>
                </a14:m>
                <a:r>
                  <a:rPr lang="en-US" altLang="zh-CN" sz="2200" dirty="0">
                    <a:latin typeface="Times New Roman" panose="02020603050405020304" pitchFamily="18" charset="0"/>
                    <a:ea typeface="+mj-ea"/>
                    <a:cs typeface="Times New Roman" panose="02020603050405020304" pitchFamily="18" charset="0"/>
                  </a:rPr>
                  <a:t>), …,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Times New Roman" panose="02020603050405020304" pitchFamily="18" charset="0"/>
                            <a:ea typeface="+mj-ea"/>
                            <a:cs typeface="Times New Roman" panose="02020603050405020304" pitchFamily="18" charset="0"/>
                          </a:rPr>
                          <m:t>C</m:t>
                        </m:r>
                      </m:e>
                      <m:sub>
                        <m:r>
                          <m:rPr>
                            <m:nor/>
                          </m:rPr>
                          <a:rPr lang="en-US" altLang="zh-CN" sz="2200" b="0" i="1" smtClean="0">
                            <a:latin typeface="Times New Roman" panose="02020603050405020304" pitchFamily="18" charset="0"/>
                            <a:ea typeface="+mj-ea"/>
                            <a:cs typeface="Times New Roman" panose="02020603050405020304" pitchFamily="18" charset="0"/>
                          </a:rPr>
                          <m:t>n</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i="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Times New Roman" panose="02020603050405020304" pitchFamily="18" charset="0"/>
                            <a:ea typeface="+mj-ea"/>
                            <a:cs typeface="Times New Roman" panose="02020603050405020304" pitchFamily="18" charset="0"/>
                          </a:rPr>
                          <m:t>N</m:t>
                        </m:r>
                      </m:e>
                      <m:sub>
                        <m:r>
                          <m:rPr>
                            <m:nor/>
                          </m:rPr>
                          <a:rPr lang="en-US" altLang="zh-CN" sz="2200" b="0" i="1" smtClean="0">
                            <a:latin typeface="Times New Roman" panose="02020603050405020304" pitchFamily="18" charset="0"/>
                            <a:ea typeface="+mj-ea"/>
                            <a:cs typeface="Times New Roman" panose="02020603050405020304" pitchFamily="18" charset="0"/>
                          </a:rPr>
                          <m:t>n</m:t>
                        </m:r>
                      </m:sub>
                    </m:sSub>
                  </m:oMath>
                </a14:m>
                <a:r>
                  <a:rPr lang="en-US" altLang="zh-CN" sz="2200" dirty="0">
                    <a:latin typeface="Times New Roman" panose="02020603050405020304" pitchFamily="18" charset="0"/>
                    <a:ea typeface="+mj-ea"/>
                    <a:cs typeface="Times New Roman" panose="02020603050405020304" pitchFamily="18" charset="0"/>
                  </a:rPr>
                  <a:t>) &gt;</a:t>
                </a:r>
              </a:p>
              <a:p>
                <a:pPr>
                  <a:lnSpc>
                    <a:spcPct val="150000"/>
                  </a:lnSpc>
                </a:pPr>
                <a:r>
                  <a:rPr lang="zh-CN" altLang="en-US" sz="2200" dirty="0">
                    <a:latin typeface="Times New Roman" panose="02020603050405020304" pitchFamily="18" charset="0"/>
                    <a:ea typeface="+mj-ea"/>
                    <a:cs typeface="Times New Roman" panose="02020603050405020304" pitchFamily="18" charset="0"/>
                  </a:rPr>
                  <a:t>图像</a:t>
                </a:r>
                <a:r>
                  <a:rPr lang="en-US" altLang="zh-CN" sz="2200" dirty="0">
                    <a:latin typeface="Times New Roman" panose="02020603050405020304" pitchFamily="18" charset="0"/>
                    <a:ea typeface="+mj-ea"/>
                    <a:cs typeface="Times New Roman" panose="02020603050405020304" pitchFamily="18" charset="0"/>
                  </a:rPr>
                  <a:t>2</a:t>
                </a:r>
                <a:r>
                  <a:rPr lang="zh-CN" altLang="en-US" sz="2200" dirty="0">
                    <a:latin typeface="Times New Roman" panose="02020603050405020304" pitchFamily="18" charset="0"/>
                    <a:ea typeface="+mj-ea"/>
                    <a:cs typeface="Times New Roman" panose="02020603050405020304" pitchFamily="18" charset="0"/>
                  </a:rPr>
                  <a:t>的</a:t>
                </a:r>
                <a:r>
                  <a:rPr lang="en-US" altLang="zh-CN" sz="2200" dirty="0">
                    <a:latin typeface="Times New Roman" panose="02020603050405020304" pitchFamily="18" charset="0"/>
                    <a:ea typeface="+mj-ea"/>
                    <a:cs typeface="Times New Roman" panose="02020603050405020304" pitchFamily="18" charset="0"/>
                  </a:rPr>
                  <a:t>CCV</a:t>
                </a:r>
                <a:r>
                  <a:rPr lang="zh-CN" altLang="en-US" sz="2200" dirty="0">
                    <a:latin typeface="Times New Roman" panose="02020603050405020304" pitchFamily="18" charset="0"/>
                    <a:ea typeface="+mj-ea"/>
                    <a:cs typeface="Times New Roman" panose="02020603050405020304" pitchFamily="18" charset="0"/>
                  </a:rPr>
                  <a:t>为：</a:t>
                </a:r>
                <a:r>
                  <a:rPr lang="en-US" altLang="zh-CN" sz="2200" dirty="0">
                    <a:latin typeface="Times New Roman" panose="02020603050405020304" pitchFamily="18" charset="0"/>
                    <a:ea typeface="+mj-ea"/>
                    <a:cs typeface="Times New Roman" panose="02020603050405020304" pitchFamily="18" charset="0"/>
                  </a:rPr>
                  <a:t>&lt;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Cambria Math" panose="02040503050406030204" pitchFamily="18" charset="0"/>
                            <a:ea typeface="+mj-ea"/>
                          </a:rPr>
                          <m:t>c</m:t>
                        </m:r>
                      </m:e>
                      <m:sub>
                        <m:r>
                          <m:rPr>
                            <m:nor/>
                          </m:rPr>
                          <a:rPr lang="en-US" altLang="zh-CN" sz="2200" b="0" i="1" smtClean="0">
                            <a:latin typeface="Times New Roman" panose="02020603050405020304" pitchFamily="18" charset="0"/>
                            <a:ea typeface="+mj-ea"/>
                            <a:cs typeface="Times New Roman" panose="02020603050405020304" pitchFamily="18" charset="0"/>
                          </a:rPr>
                          <m:t>1</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i="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Cambria Math" panose="02040503050406030204" pitchFamily="18" charset="0"/>
                            <a:ea typeface="+mj-ea"/>
                          </a:rPr>
                          <m:t>n</m:t>
                        </m:r>
                      </m:e>
                      <m:sub>
                        <m:r>
                          <m:rPr>
                            <m:nor/>
                          </m:rPr>
                          <a:rPr lang="en-US" altLang="zh-CN" sz="2200" b="0" i="1" smtClean="0">
                            <a:latin typeface="Times New Roman" panose="02020603050405020304" pitchFamily="18" charset="0"/>
                            <a:ea typeface="+mj-ea"/>
                            <a:cs typeface="Times New Roman" panose="02020603050405020304" pitchFamily="18" charset="0"/>
                          </a:rPr>
                          <m:t>1</m:t>
                        </m:r>
                      </m:sub>
                    </m:sSub>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Cambria Math" panose="02040503050406030204" pitchFamily="18" charset="0"/>
                            <a:ea typeface="+mj-ea"/>
                          </a:rPr>
                          <m:t>c</m:t>
                        </m:r>
                      </m:e>
                      <m:sub>
                        <m:r>
                          <m:rPr>
                            <m:nor/>
                          </m:rPr>
                          <a:rPr lang="en-US" altLang="zh-CN" sz="2200" b="0" i="1" smtClean="0">
                            <a:latin typeface="Times New Roman" panose="02020603050405020304" pitchFamily="18" charset="0"/>
                            <a:ea typeface="+mj-ea"/>
                            <a:cs typeface="Times New Roman" panose="02020603050405020304" pitchFamily="18" charset="0"/>
                          </a:rPr>
                          <m:t>2</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i="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a:rPr lang="en-US" altLang="zh-CN" sz="2200" b="0" i="1" smtClean="0">
                            <a:latin typeface="Cambria Math" panose="02040503050406030204" pitchFamily="18" charset="0"/>
                            <a:ea typeface="+mj-ea"/>
                          </a:rPr>
                          <m:t>𝑛</m:t>
                        </m:r>
                      </m:e>
                      <m:sub>
                        <m:r>
                          <m:rPr>
                            <m:nor/>
                          </m:rPr>
                          <a:rPr lang="en-US" altLang="zh-CN" sz="2200" b="0" i="1" smtClean="0">
                            <a:latin typeface="Times New Roman" panose="02020603050405020304" pitchFamily="18" charset="0"/>
                            <a:ea typeface="+mj-ea"/>
                            <a:cs typeface="Times New Roman" panose="02020603050405020304" pitchFamily="18" charset="0"/>
                          </a:rPr>
                          <m:t>2</m:t>
                        </m:r>
                      </m:sub>
                    </m:sSub>
                  </m:oMath>
                </a14:m>
                <a:r>
                  <a:rPr lang="en-US" altLang="zh-CN" sz="2200" dirty="0">
                    <a:latin typeface="Times New Roman" panose="02020603050405020304" pitchFamily="18" charset="0"/>
                    <a:ea typeface="+mj-ea"/>
                    <a:cs typeface="Times New Roman" panose="02020603050405020304" pitchFamily="18" charset="0"/>
                  </a:rPr>
                  <a:t>), …,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Cambria Math" panose="02040503050406030204" pitchFamily="18" charset="0"/>
                            <a:ea typeface="+mj-ea"/>
                          </a:rPr>
                          <m:t>c</m:t>
                        </m:r>
                      </m:e>
                      <m:sub>
                        <m:r>
                          <m:rPr>
                            <m:nor/>
                          </m:rPr>
                          <a:rPr lang="en-US" altLang="zh-CN" sz="2200" b="0" i="1" smtClean="0">
                            <a:latin typeface="Times New Roman" panose="02020603050405020304" pitchFamily="18" charset="0"/>
                            <a:ea typeface="+mj-ea"/>
                            <a:cs typeface="Times New Roman" panose="02020603050405020304" pitchFamily="18" charset="0"/>
                          </a:rPr>
                          <m:t>n</m:t>
                        </m:r>
                      </m:sub>
                    </m:sSub>
                    <m:r>
                      <m:rPr>
                        <m:nor/>
                      </m:rPr>
                      <a:rPr lang="en-US" altLang="zh-CN" sz="2200" i="1">
                        <a:latin typeface="Times New Roman" panose="02020603050405020304" pitchFamily="18" charset="0"/>
                        <a:ea typeface="+mj-ea"/>
                        <a:cs typeface="Times New Roman" panose="02020603050405020304" pitchFamily="18" charset="0"/>
                      </a:rPr>
                      <m:t> </m:t>
                    </m:r>
                    <m:r>
                      <m:rPr>
                        <m:nor/>
                      </m:rPr>
                      <a:rPr lang="en-US" altLang="zh-CN" sz="2200" i="0">
                        <a:latin typeface="Times New Roman" panose="02020603050405020304" pitchFamily="18" charset="0"/>
                        <a:ea typeface="+mj-ea"/>
                        <a:cs typeface="Times New Roman" panose="02020603050405020304" pitchFamily="18" charset="0"/>
                      </a:rPr>
                      <m:t>,</m:t>
                    </m:r>
                  </m:oMath>
                </a14:m>
                <a:r>
                  <a:rPr lang="en-US" altLang="zh-CN" sz="2200" dirty="0">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mj-ea"/>
                          </a:rPr>
                        </m:ctrlPr>
                      </m:sSubPr>
                      <m:e>
                        <m:r>
                          <m:rPr>
                            <m:nor/>
                          </m:rPr>
                          <a:rPr lang="en-US" altLang="zh-CN" sz="2200" b="0" i="1" smtClean="0">
                            <a:latin typeface="Cambria Math" panose="02040503050406030204" pitchFamily="18" charset="0"/>
                            <a:ea typeface="+mj-ea"/>
                          </a:rPr>
                          <m:t>n</m:t>
                        </m:r>
                      </m:e>
                      <m:sub>
                        <m:r>
                          <m:rPr>
                            <m:nor/>
                          </m:rPr>
                          <a:rPr lang="en-US" altLang="zh-CN" sz="2200" b="0" i="1" smtClean="0">
                            <a:latin typeface="Times New Roman" panose="02020603050405020304" pitchFamily="18" charset="0"/>
                            <a:ea typeface="+mj-ea"/>
                            <a:cs typeface="Times New Roman" panose="02020603050405020304" pitchFamily="18" charset="0"/>
                          </a:rPr>
                          <m:t>n</m:t>
                        </m:r>
                      </m:sub>
                    </m:sSub>
                  </m:oMath>
                </a14:m>
                <a:r>
                  <a:rPr lang="en-US" altLang="zh-CN" sz="2200" dirty="0">
                    <a:latin typeface="Times New Roman" panose="02020603050405020304" pitchFamily="18" charset="0"/>
                    <a:ea typeface="+mj-ea"/>
                    <a:cs typeface="Times New Roman" panose="02020603050405020304" pitchFamily="18" charset="0"/>
                  </a:rPr>
                  <a:t>) &gt;</a:t>
                </a:r>
              </a:p>
              <a:p>
                <a:pPr>
                  <a:lnSpc>
                    <a:spcPct val="150000"/>
                  </a:lnSpc>
                </a:pPr>
                <a:endParaRPr lang="en-US" altLang="zh-CN" sz="2200" dirty="0">
                  <a:latin typeface="Times New Roman" panose="02020603050405020304" pitchFamily="18" charset="0"/>
                  <a:ea typeface="+mj-ea"/>
                  <a:cs typeface="Times New Roman" panose="02020603050405020304" pitchFamily="18" charset="0"/>
                </a:endParaRPr>
              </a:p>
            </p:txBody>
          </p:sp>
        </mc:Choice>
        <mc:Fallback>
          <p:sp>
            <p:nvSpPr>
              <p:cNvPr id="10" name="文本框 9">
                <a:extLst>
                  <a:ext uri="{FF2B5EF4-FFF2-40B4-BE49-F238E27FC236}">
                    <a16:creationId xmlns:a16="http://schemas.microsoft.com/office/drawing/2014/main" id="{BD8019DA-356F-430C-B0C8-0BFCC3B5E50A}"/>
                  </a:ext>
                </a:extLst>
              </p:cNvPr>
              <p:cNvSpPr txBox="1">
                <a:spLocks noRot="1" noChangeAspect="1" noMove="1" noResize="1" noEditPoints="1" noAdjustHandles="1" noChangeArrowheads="1" noChangeShapeType="1" noTextEdit="1"/>
              </p:cNvSpPr>
              <p:nvPr/>
            </p:nvSpPr>
            <p:spPr>
              <a:xfrm>
                <a:off x="510988" y="3739480"/>
                <a:ext cx="11170024" cy="2616870"/>
              </a:xfrm>
              <a:prstGeom prst="rect">
                <a:avLst/>
              </a:prstGeom>
              <a:blipFill>
                <a:blip r:embed="rId4"/>
                <a:stretch>
                  <a:fillRect l="-710"/>
                </a:stretch>
              </a:blipFill>
            </p:spPr>
            <p:txBody>
              <a:bodyPr/>
              <a:lstStyle/>
              <a:p>
                <a:r>
                  <a:rPr lang="zh-CN" altLang="en-US">
                    <a:noFill/>
                  </a:rPr>
                  <a:t> </a:t>
                </a:r>
              </a:p>
            </p:txBody>
          </p:sp>
        </mc:Fallback>
      </mc:AlternateContent>
      <p:pic>
        <p:nvPicPr>
          <p:cNvPr id="10242" name="Picture 2">
            <a:extLst>
              <a:ext uri="{FF2B5EF4-FFF2-40B4-BE49-F238E27FC236}">
                <a16:creationId xmlns:a16="http://schemas.microsoft.com/office/drawing/2014/main" id="{8054743D-1CFF-4F45-9367-A8E206DBA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663" y="5932487"/>
            <a:ext cx="3562350"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86520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Histogram Usage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54</a:t>
            </a:fld>
            <a:endParaRPr lang="en-US" altLang="zh-CN"/>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0DBD8E31-3E30-449F-94D9-65173EBD4882}"/>
                  </a:ext>
                </a:extLst>
              </p:cNvPr>
              <p:cNvSpPr txBox="1"/>
              <p:nvPr/>
            </p:nvSpPr>
            <p:spPr>
              <a:xfrm>
                <a:off x="475750" y="1175896"/>
                <a:ext cx="5398356" cy="4101444"/>
              </a:xfrm>
              <a:prstGeom prst="rect">
                <a:avLst/>
              </a:prstGeom>
              <a:noFill/>
            </p:spPr>
            <p:txBody>
              <a:bodyPr wrap="square" rtlCol="0">
                <a:spAutoFit/>
              </a:bodyPr>
              <a:lstStyle/>
              <a:p>
                <a:pPr indent="358775" algn="just">
                  <a:lnSpc>
                    <a:spcPct val="150000"/>
                  </a:lnSpc>
                </a:pPr>
                <a:r>
                  <a:rPr lang="zh-CN" altLang="en-US" sz="2200" dirty="0">
                    <a:latin typeface="Times New Roman" panose="02020603050405020304" pitchFamily="18" charset="0"/>
                    <a:ea typeface="+mj-ea"/>
                    <a:cs typeface="Times New Roman" panose="02020603050405020304" pitchFamily="18" charset="0"/>
                  </a:rPr>
                  <a:t>以分辨率为</a:t>
                </a:r>
                <a:r>
                  <a:rPr lang="en-US" altLang="zh-CN" sz="2200" dirty="0">
                    <a:latin typeface="Times New Roman" panose="02020603050405020304" pitchFamily="18" charset="0"/>
                    <a:ea typeface="+mj-ea"/>
                    <a:cs typeface="Times New Roman" panose="02020603050405020304" pitchFamily="18" charset="0"/>
                  </a:rPr>
                  <a:t>1000×750</a:t>
                </a:r>
                <a:r>
                  <a:rPr lang="zh-CN" altLang="en-US" sz="2200" dirty="0">
                    <a:latin typeface="Times New Roman" panose="02020603050405020304" pitchFamily="18" charset="0"/>
                    <a:ea typeface="+mj-ea"/>
                    <a:cs typeface="Times New Roman" panose="02020603050405020304" pitchFamily="18" charset="0"/>
                  </a:rPr>
                  <a:t>的郁金香彩色图像为例，提取该图像的</a:t>
                </a:r>
                <a:r>
                  <a:rPr lang="en-US" altLang="zh-CN" sz="2200" dirty="0">
                    <a:latin typeface="Times New Roman" panose="02020603050405020304" pitchFamily="18" charset="0"/>
                    <a:ea typeface="+mj-ea"/>
                    <a:cs typeface="Times New Roman" panose="02020603050405020304" pitchFamily="18" charset="0"/>
                  </a:rPr>
                  <a:t>R</a:t>
                </a:r>
                <a:r>
                  <a:rPr lang="zh-CN" altLang="en-US" sz="2200" dirty="0">
                    <a:latin typeface="Times New Roman" panose="02020603050405020304" pitchFamily="18" charset="0"/>
                    <a:ea typeface="+mj-ea"/>
                    <a:cs typeface="Times New Roman" panose="02020603050405020304" pitchFamily="18" charset="0"/>
                  </a:rPr>
                  <a:t>分量并进行</a:t>
                </a:r>
                <a:r>
                  <a:rPr lang="zh-CN" altLang="en-US" sz="2200" dirty="0">
                    <a:solidFill>
                      <a:srgbClr val="0000FF"/>
                    </a:solidFill>
                    <a:latin typeface="Times New Roman" panose="02020603050405020304" pitchFamily="18" charset="0"/>
                    <a:ea typeface="+mj-ea"/>
                    <a:cs typeface="Times New Roman" panose="02020603050405020304" pitchFamily="18" charset="0"/>
                  </a:rPr>
                  <a:t>级别为</a:t>
                </a:r>
                <a:r>
                  <a:rPr lang="en-US" altLang="zh-CN" sz="2200" dirty="0">
                    <a:solidFill>
                      <a:srgbClr val="0000FF"/>
                    </a:solidFill>
                    <a:latin typeface="Times New Roman" panose="02020603050405020304" pitchFamily="18" charset="0"/>
                    <a:ea typeface="+mj-ea"/>
                    <a:cs typeface="Times New Roman" panose="02020603050405020304" pitchFamily="18" charset="0"/>
                  </a:rPr>
                  <a:t>8</a:t>
                </a:r>
                <a:r>
                  <a:rPr lang="zh-CN" altLang="en-US" sz="2200" dirty="0">
                    <a:latin typeface="Times New Roman" panose="02020603050405020304" pitchFamily="18" charset="0"/>
                    <a:ea typeface="+mj-ea"/>
                    <a:cs typeface="Times New Roman" panose="02020603050405020304" pitchFamily="18" charset="0"/>
                  </a:rPr>
                  <a:t>的量化，然后计算连通分量，设定</a:t>
                </a:r>
                <a14:m>
                  <m:oMath xmlns:m="http://schemas.openxmlformats.org/officeDocument/2006/math">
                    <m:r>
                      <a:rPr lang="zh-CN" altLang="en-US" sz="2200" i="1" smtClean="0">
                        <a:latin typeface="Cambria Math" panose="02040503050406030204" pitchFamily="18" charset="0"/>
                      </a:rPr>
                      <m:t>𝜏</m:t>
                    </m:r>
                    <m:r>
                      <m:rPr>
                        <m:nor/>
                      </m:rPr>
                      <a:rPr lang="en-US" altLang="zh-CN" sz="2200" dirty="0">
                        <a:latin typeface="Times New Roman" panose="02020603050405020304" pitchFamily="18" charset="0"/>
                        <a:cs typeface="Times New Roman" panose="02020603050405020304" pitchFamily="18" charset="0"/>
                      </a:rPr>
                      <m:t>= 0.01×1000×750 = 7500</m:t>
                    </m:r>
                  </m:oMath>
                </a14:m>
                <a:r>
                  <a:rPr lang="zh-CN" altLang="en-US" sz="2200" dirty="0">
                    <a:latin typeface="Times New Roman" panose="02020603050405020304" pitchFamily="18" charset="0"/>
                    <a:ea typeface="+mj-ea"/>
                    <a:cs typeface="Times New Roman" panose="02020603050405020304" pitchFamily="18" charset="0"/>
                  </a:rPr>
                  <a:t>，基于此阈值划分聚合与非聚合像素集合后生成的颜色聚合向量下表所示，从表中可以发现，像素值在</a:t>
                </a:r>
                <a:r>
                  <a:rPr lang="en-US" altLang="zh-CN" sz="2200" dirty="0">
                    <a:latin typeface="Times New Roman" panose="02020603050405020304" pitchFamily="18" charset="0"/>
                    <a:ea typeface="+mj-ea"/>
                    <a:cs typeface="Times New Roman" panose="02020603050405020304" pitchFamily="18" charset="0"/>
                  </a:rPr>
                  <a:t>[32, 128)</a:t>
                </a:r>
                <a:r>
                  <a:rPr lang="zh-CN" altLang="en-US" sz="2200" dirty="0">
                    <a:latin typeface="Times New Roman" panose="02020603050405020304" pitchFamily="18" charset="0"/>
                    <a:ea typeface="+mj-ea"/>
                    <a:cs typeface="Times New Roman" panose="02020603050405020304" pitchFamily="18" charset="0"/>
                  </a:rPr>
                  <a:t>和</a:t>
                </a:r>
                <a:r>
                  <a:rPr lang="en-US" altLang="zh-CN" sz="2200" dirty="0">
                    <a:latin typeface="Times New Roman" panose="02020603050405020304" pitchFamily="18" charset="0"/>
                    <a:ea typeface="+mj-ea"/>
                    <a:cs typeface="Times New Roman" panose="02020603050405020304" pitchFamily="18" charset="0"/>
                  </a:rPr>
                  <a:t>[224, 256)</a:t>
                </a:r>
                <a:r>
                  <a:rPr lang="zh-CN" altLang="en-US" sz="2200" dirty="0">
                    <a:latin typeface="Times New Roman" panose="02020603050405020304" pitchFamily="18" charset="0"/>
                    <a:ea typeface="+mj-ea"/>
                    <a:cs typeface="Times New Roman" panose="02020603050405020304" pitchFamily="18" charset="0"/>
                  </a:rPr>
                  <a:t>两个区间的颜色聚集最显著，对应的聚合向量分布图如右图。</a:t>
                </a:r>
                <a:endParaRPr lang="en-US" altLang="zh-CN" sz="2200" dirty="0">
                  <a:latin typeface="Times New Roman" panose="02020603050405020304" pitchFamily="18" charset="0"/>
                  <a:ea typeface="+mj-ea"/>
                  <a:cs typeface="Times New Roman" panose="02020603050405020304" pitchFamily="18" charset="0"/>
                </a:endParaRPr>
              </a:p>
            </p:txBody>
          </p:sp>
        </mc:Choice>
        <mc:Fallback>
          <p:sp>
            <p:nvSpPr>
              <p:cNvPr id="6" name="文本框 5">
                <a:extLst>
                  <a:ext uri="{FF2B5EF4-FFF2-40B4-BE49-F238E27FC236}">
                    <a16:creationId xmlns:a16="http://schemas.microsoft.com/office/drawing/2014/main" id="{0DBD8E31-3E30-449F-94D9-65173EBD4882}"/>
                  </a:ext>
                </a:extLst>
              </p:cNvPr>
              <p:cNvSpPr txBox="1">
                <a:spLocks noRot="1" noChangeAspect="1" noMove="1" noResize="1" noEditPoints="1" noAdjustHandles="1" noChangeArrowheads="1" noChangeShapeType="1" noTextEdit="1"/>
              </p:cNvSpPr>
              <p:nvPr/>
            </p:nvSpPr>
            <p:spPr>
              <a:xfrm>
                <a:off x="475750" y="1175896"/>
                <a:ext cx="5398356" cy="4101444"/>
              </a:xfrm>
              <a:prstGeom prst="rect">
                <a:avLst/>
              </a:prstGeom>
              <a:blipFill>
                <a:blip r:embed="rId3"/>
                <a:stretch>
                  <a:fillRect l="-1467" r="-1354" b="-20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BA77EB1E-8B22-412C-812A-7AE6C7283F11}"/>
                  </a:ext>
                </a:extLst>
              </p:cNvPr>
              <p:cNvGraphicFramePr>
                <a:graphicFrameLocks noGrp="1"/>
              </p:cNvGraphicFramePr>
              <p:nvPr>
                <p:extLst>
                  <p:ext uri="{D42A27DB-BD31-4B8C-83A1-F6EECF244321}">
                    <p14:modId xmlns:p14="http://schemas.microsoft.com/office/powerpoint/2010/main" val="4286378037"/>
                  </p:ext>
                </p:extLst>
              </p:nvPr>
            </p:nvGraphicFramePr>
            <p:xfrm>
              <a:off x="859566" y="5586755"/>
              <a:ext cx="9550400" cy="1137168"/>
            </p:xfrm>
            <a:graphic>
              <a:graphicData uri="http://schemas.openxmlformats.org/drawingml/2006/table">
                <a:tbl>
                  <a:tblPr firstRow="1" firstCol="1" bandRow="1"/>
                  <a:tblGrid>
                    <a:gridCol w="1087197">
                      <a:extLst>
                        <a:ext uri="{9D8B030D-6E8A-4147-A177-3AD203B41FA5}">
                          <a16:colId xmlns:a16="http://schemas.microsoft.com/office/drawing/2014/main" val="2055890944"/>
                        </a:ext>
                      </a:extLst>
                    </a:gridCol>
                    <a:gridCol w="1191736">
                      <a:extLst>
                        <a:ext uri="{9D8B030D-6E8A-4147-A177-3AD203B41FA5}">
                          <a16:colId xmlns:a16="http://schemas.microsoft.com/office/drawing/2014/main" val="2815090812"/>
                        </a:ext>
                      </a:extLst>
                    </a:gridCol>
                    <a:gridCol w="1038781">
                      <a:extLst>
                        <a:ext uri="{9D8B030D-6E8A-4147-A177-3AD203B41FA5}">
                          <a16:colId xmlns:a16="http://schemas.microsoft.com/office/drawing/2014/main" val="3713719823"/>
                        </a:ext>
                      </a:extLst>
                    </a:gridCol>
                    <a:gridCol w="1038781">
                      <a:extLst>
                        <a:ext uri="{9D8B030D-6E8A-4147-A177-3AD203B41FA5}">
                          <a16:colId xmlns:a16="http://schemas.microsoft.com/office/drawing/2014/main" val="704292613"/>
                        </a:ext>
                      </a:extLst>
                    </a:gridCol>
                    <a:gridCol w="1038781">
                      <a:extLst>
                        <a:ext uri="{9D8B030D-6E8A-4147-A177-3AD203B41FA5}">
                          <a16:colId xmlns:a16="http://schemas.microsoft.com/office/drawing/2014/main" val="3590777533"/>
                        </a:ext>
                      </a:extLst>
                    </a:gridCol>
                    <a:gridCol w="1038781">
                      <a:extLst>
                        <a:ext uri="{9D8B030D-6E8A-4147-A177-3AD203B41FA5}">
                          <a16:colId xmlns:a16="http://schemas.microsoft.com/office/drawing/2014/main" val="3627432109"/>
                        </a:ext>
                      </a:extLst>
                    </a:gridCol>
                    <a:gridCol w="1038781">
                      <a:extLst>
                        <a:ext uri="{9D8B030D-6E8A-4147-A177-3AD203B41FA5}">
                          <a16:colId xmlns:a16="http://schemas.microsoft.com/office/drawing/2014/main" val="2464209799"/>
                        </a:ext>
                      </a:extLst>
                    </a:gridCol>
                    <a:gridCol w="1038781">
                      <a:extLst>
                        <a:ext uri="{9D8B030D-6E8A-4147-A177-3AD203B41FA5}">
                          <a16:colId xmlns:a16="http://schemas.microsoft.com/office/drawing/2014/main" val="1577417792"/>
                        </a:ext>
                      </a:extLst>
                    </a:gridCol>
                    <a:gridCol w="1038781">
                      <a:extLst>
                        <a:ext uri="{9D8B030D-6E8A-4147-A177-3AD203B41FA5}">
                          <a16:colId xmlns:a16="http://schemas.microsoft.com/office/drawing/2014/main" val="2512233983"/>
                        </a:ext>
                      </a:extLst>
                    </a:gridCol>
                  </a:tblGrid>
                  <a:tr h="379056">
                    <a:tc>
                      <a:txBody>
                        <a:bodyPr/>
                        <a:lstStyle/>
                        <a:p>
                          <a:pPr indent="127000" algn="ctr"/>
                          <a:r>
                            <a:rPr lang="zh-CN" sz="1600" kern="100">
                              <a:effectLst/>
                              <a:latin typeface="+mn-ea"/>
                              <a:ea typeface="+mn-ea"/>
                            </a:rPr>
                            <a:t>颜色区间</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[0, 32)</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[32, 64)</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[64, 96)</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[96, 128)</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[128,160)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[160,192)</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[192,224)</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[224,256)</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268856"/>
                      </a:ext>
                    </a:extLst>
                  </a:tr>
                  <a:tr h="379056">
                    <a:tc>
                      <a:txBody>
                        <a:bodyPr/>
                        <a:lstStyle/>
                        <a:p>
                          <a:pPr indent="127000"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mj-ea"/>
                                      </a:rPr>
                                    </m:ctrlPr>
                                  </m:sSubPr>
                                  <m:e>
                                    <m:r>
                                      <m:rPr>
                                        <m:nor/>
                                      </m:rPr>
                                      <a:rPr lang="zh-CN" altLang="en-US" sz="1600" i="1">
                                        <a:latin typeface="+mj-ea"/>
                                        <a:ea typeface="+mj-ea"/>
                                      </a:rPr>
                                      <m:t>α</m:t>
                                    </m:r>
                                  </m:e>
                                  <m:sub>
                                    <m:r>
                                      <m:rPr>
                                        <m:nor/>
                                      </m:rPr>
                                      <a:rPr lang="en-US" altLang="zh-CN" sz="1600" i="1">
                                        <a:latin typeface="+mj-ea"/>
                                        <a:ea typeface="+mj-ea"/>
                                      </a:rPr>
                                      <m:t>i</m:t>
                                    </m:r>
                                  </m:sub>
                                </m:sSub>
                              </m:oMath>
                            </m:oMathPara>
                          </a14:m>
                          <a:endParaRPr lang="zh-CN" sz="1600" i="1" kern="100" dirty="0">
                            <a:effectLst/>
                            <a:latin typeface="+mj-ea"/>
                            <a:ea typeface="+mj-ea"/>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11438</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8717</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38267</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53529</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21209"/>
                      </a:ext>
                    </a:extLst>
                  </a:tr>
                  <a:tr h="379056">
                    <a:tc>
                      <a:txBody>
                        <a:bodyPr/>
                        <a:lstStyle/>
                        <a:p>
                          <a:pPr indent="127000"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mj-ea"/>
                                      </a:rPr>
                                    </m:ctrlPr>
                                  </m:sSubPr>
                                  <m:e>
                                    <m:r>
                                      <m:rPr>
                                        <m:nor/>
                                      </m:rPr>
                                      <a:rPr lang="zh-CN" altLang="en-US" sz="1600" i="1">
                                        <a:latin typeface="+mj-ea"/>
                                        <a:ea typeface="+mj-ea"/>
                                      </a:rPr>
                                      <m:t>β</m:t>
                                    </m:r>
                                  </m:e>
                                  <m:sub>
                                    <m:r>
                                      <m:rPr>
                                        <m:nor/>
                                      </m:rPr>
                                      <a:rPr lang="en-US" altLang="zh-CN" sz="1600" i="1">
                                        <a:latin typeface="+mj-ea"/>
                                        <a:ea typeface="+mj-ea"/>
                                      </a:rPr>
                                      <m:t>i</m:t>
                                    </m:r>
                                  </m:sub>
                                </m:sSub>
                              </m:oMath>
                            </m:oMathPara>
                          </a14:m>
                          <a:endParaRPr lang="zh-CN" sz="1600" i="1" kern="100" dirty="0">
                            <a:effectLst/>
                            <a:latin typeface="+mj-ea"/>
                            <a:ea typeface="+mj-ea"/>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15920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113792</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108258</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effectLst/>
                              <a:latin typeface="+mn-ea"/>
                              <a:ea typeface="+mn-ea"/>
                            </a:rPr>
                            <a:t>104826</a:t>
                          </a:r>
                          <a:endParaRPr lang="zh-CN" sz="16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effectLst/>
                              <a:latin typeface="+mn-ea"/>
                              <a:ea typeface="+mn-ea"/>
                            </a:rPr>
                            <a:t>83495</a:t>
                          </a:r>
                          <a:endParaRPr lang="zh-CN" sz="16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50073</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61846</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effectLst/>
                              <a:latin typeface="+mn-ea"/>
                              <a:ea typeface="+mn-ea"/>
                            </a:rPr>
                            <a:t>99839</a:t>
                          </a:r>
                          <a:endParaRPr lang="zh-CN" sz="16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841099"/>
                      </a:ext>
                    </a:extLst>
                  </a:tr>
                </a:tbl>
              </a:graphicData>
            </a:graphic>
          </p:graphicFrame>
        </mc:Choice>
        <mc:Fallback>
          <p:graphicFrame>
            <p:nvGraphicFramePr>
              <p:cNvPr id="7" name="表格 6">
                <a:extLst>
                  <a:ext uri="{FF2B5EF4-FFF2-40B4-BE49-F238E27FC236}">
                    <a16:creationId xmlns:a16="http://schemas.microsoft.com/office/drawing/2014/main" id="{BA77EB1E-8B22-412C-812A-7AE6C7283F11}"/>
                  </a:ext>
                </a:extLst>
              </p:cNvPr>
              <p:cNvGraphicFramePr>
                <a:graphicFrameLocks noGrp="1"/>
              </p:cNvGraphicFramePr>
              <p:nvPr>
                <p:extLst>
                  <p:ext uri="{D42A27DB-BD31-4B8C-83A1-F6EECF244321}">
                    <p14:modId xmlns:p14="http://schemas.microsoft.com/office/powerpoint/2010/main" val="4286378037"/>
                  </p:ext>
                </p:extLst>
              </p:nvPr>
            </p:nvGraphicFramePr>
            <p:xfrm>
              <a:off x="859566" y="5586755"/>
              <a:ext cx="9550400" cy="1137168"/>
            </p:xfrm>
            <a:graphic>
              <a:graphicData uri="http://schemas.openxmlformats.org/drawingml/2006/table">
                <a:tbl>
                  <a:tblPr firstRow="1" firstCol="1" bandRow="1"/>
                  <a:tblGrid>
                    <a:gridCol w="1087197">
                      <a:extLst>
                        <a:ext uri="{9D8B030D-6E8A-4147-A177-3AD203B41FA5}">
                          <a16:colId xmlns:a16="http://schemas.microsoft.com/office/drawing/2014/main" val="2055890944"/>
                        </a:ext>
                      </a:extLst>
                    </a:gridCol>
                    <a:gridCol w="1191736">
                      <a:extLst>
                        <a:ext uri="{9D8B030D-6E8A-4147-A177-3AD203B41FA5}">
                          <a16:colId xmlns:a16="http://schemas.microsoft.com/office/drawing/2014/main" val="2815090812"/>
                        </a:ext>
                      </a:extLst>
                    </a:gridCol>
                    <a:gridCol w="1038781">
                      <a:extLst>
                        <a:ext uri="{9D8B030D-6E8A-4147-A177-3AD203B41FA5}">
                          <a16:colId xmlns:a16="http://schemas.microsoft.com/office/drawing/2014/main" val="3713719823"/>
                        </a:ext>
                      </a:extLst>
                    </a:gridCol>
                    <a:gridCol w="1038781">
                      <a:extLst>
                        <a:ext uri="{9D8B030D-6E8A-4147-A177-3AD203B41FA5}">
                          <a16:colId xmlns:a16="http://schemas.microsoft.com/office/drawing/2014/main" val="704292613"/>
                        </a:ext>
                      </a:extLst>
                    </a:gridCol>
                    <a:gridCol w="1038781">
                      <a:extLst>
                        <a:ext uri="{9D8B030D-6E8A-4147-A177-3AD203B41FA5}">
                          <a16:colId xmlns:a16="http://schemas.microsoft.com/office/drawing/2014/main" val="3590777533"/>
                        </a:ext>
                      </a:extLst>
                    </a:gridCol>
                    <a:gridCol w="1038781">
                      <a:extLst>
                        <a:ext uri="{9D8B030D-6E8A-4147-A177-3AD203B41FA5}">
                          <a16:colId xmlns:a16="http://schemas.microsoft.com/office/drawing/2014/main" val="3627432109"/>
                        </a:ext>
                      </a:extLst>
                    </a:gridCol>
                    <a:gridCol w="1038781">
                      <a:extLst>
                        <a:ext uri="{9D8B030D-6E8A-4147-A177-3AD203B41FA5}">
                          <a16:colId xmlns:a16="http://schemas.microsoft.com/office/drawing/2014/main" val="2464209799"/>
                        </a:ext>
                      </a:extLst>
                    </a:gridCol>
                    <a:gridCol w="1038781">
                      <a:extLst>
                        <a:ext uri="{9D8B030D-6E8A-4147-A177-3AD203B41FA5}">
                          <a16:colId xmlns:a16="http://schemas.microsoft.com/office/drawing/2014/main" val="1577417792"/>
                        </a:ext>
                      </a:extLst>
                    </a:gridCol>
                    <a:gridCol w="1038781">
                      <a:extLst>
                        <a:ext uri="{9D8B030D-6E8A-4147-A177-3AD203B41FA5}">
                          <a16:colId xmlns:a16="http://schemas.microsoft.com/office/drawing/2014/main" val="2512233983"/>
                        </a:ext>
                      </a:extLst>
                    </a:gridCol>
                  </a:tblGrid>
                  <a:tr h="379056">
                    <a:tc>
                      <a:txBody>
                        <a:bodyPr/>
                        <a:lstStyle/>
                        <a:p>
                          <a:pPr indent="127000" algn="ctr"/>
                          <a:r>
                            <a:rPr lang="zh-CN" sz="1600" kern="100">
                              <a:effectLst/>
                              <a:latin typeface="+mn-ea"/>
                              <a:ea typeface="+mn-ea"/>
                            </a:rPr>
                            <a:t>颜色区间</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[0, 32)</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[32, 64)</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[64, 96)</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[96, 128)</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[128,160)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[160,192)</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[192,224)</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[224,256)</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268856"/>
                      </a:ext>
                    </a:extLst>
                  </a:tr>
                  <a:tr h="379056">
                    <a:tc>
                      <a:txBody>
                        <a:bodyPr/>
                        <a:lstStyle/>
                        <a:p>
                          <a:endParaRPr lang="zh-CN"/>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t="-103226" r="-780899" b="-112903"/>
                          </a:stretch>
                        </a:blipFill>
                      </a:tcPr>
                    </a:tc>
                    <a:tc>
                      <a:txBody>
                        <a:bodyPr/>
                        <a:lstStyle/>
                        <a:p>
                          <a:pPr indent="127000" algn="ctr"/>
                          <a:r>
                            <a:rPr lang="en-US" sz="1600" kern="100">
                              <a:effectLst/>
                              <a:latin typeface="+mn-ea"/>
                              <a:ea typeface="+mn-ea"/>
                            </a:rPr>
                            <a:t>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11438</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8717</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38267</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53529</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21209"/>
                      </a:ext>
                    </a:extLst>
                  </a:tr>
                  <a:tr h="379056">
                    <a:tc>
                      <a:txBody>
                        <a:bodyPr/>
                        <a:lstStyle/>
                        <a:p>
                          <a:endParaRPr lang="zh-CN"/>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t="-200000" r="-780899" b="-11111"/>
                          </a:stretch>
                        </a:blipFill>
                      </a:tcPr>
                    </a:tc>
                    <a:tc>
                      <a:txBody>
                        <a:bodyPr/>
                        <a:lstStyle/>
                        <a:p>
                          <a:pPr indent="127000" algn="ctr"/>
                          <a:r>
                            <a:rPr lang="en-US" sz="1600" kern="100">
                              <a:effectLst/>
                              <a:latin typeface="+mn-ea"/>
                              <a:ea typeface="+mn-ea"/>
                            </a:rPr>
                            <a:t>15920</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113792</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108258</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effectLst/>
                              <a:latin typeface="+mn-ea"/>
                              <a:ea typeface="+mn-ea"/>
                            </a:rPr>
                            <a:t>104826</a:t>
                          </a:r>
                          <a:endParaRPr lang="zh-CN" sz="16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effectLst/>
                              <a:latin typeface="+mn-ea"/>
                              <a:ea typeface="+mn-ea"/>
                            </a:rPr>
                            <a:t>83495</a:t>
                          </a:r>
                          <a:endParaRPr lang="zh-CN" sz="16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50073</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mn-ea"/>
                              <a:ea typeface="+mn-ea"/>
                            </a:rPr>
                            <a:t>61846</a:t>
                          </a:r>
                          <a:endParaRPr lang="zh-CN" sz="1600" kern="10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effectLst/>
                              <a:latin typeface="+mn-ea"/>
                              <a:ea typeface="+mn-ea"/>
                            </a:rPr>
                            <a:t>99839</a:t>
                          </a:r>
                          <a:endParaRPr lang="zh-CN" sz="1600" kern="100" dirty="0">
                            <a:effectLst/>
                            <a:latin typeface="+mn-ea"/>
                            <a:ea typeface="+mn-ea"/>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841099"/>
                      </a:ext>
                    </a:extLst>
                  </a:tr>
                </a:tbl>
              </a:graphicData>
            </a:graphic>
          </p:graphicFrame>
        </mc:Fallback>
      </mc:AlternateContent>
      <p:pic>
        <p:nvPicPr>
          <p:cNvPr id="8" name="图片 7">
            <a:extLst>
              <a:ext uri="{FF2B5EF4-FFF2-40B4-BE49-F238E27FC236}">
                <a16:creationId xmlns:a16="http://schemas.microsoft.com/office/drawing/2014/main" id="{1E3E69F5-CFEA-4AED-B841-9B5B868799A7}"/>
              </a:ext>
            </a:extLst>
          </p:cNvPr>
          <p:cNvPicPr>
            <a:picLocks noChangeAspect="1"/>
          </p:cNvPicPr>
          <p:nvPr/>
        </p:nvPicPr>
        <p:blipFill>
          <a:blip r:embed="rId5"/>
          <a:stretch>
            <a:fillRect/>
          </a:stretch>
        </p:blipFill>
        <p:spPr>
          <a:xfrm>
            <a:off x="8899461" y="1177825"/>
            <a:ext cx="2816789" cy="2116570"/>
          </a:xfrm>
          <a:prstGeom prst="rect">
            <a:avLst/>
          </a:prstGeom>
        </p:spPr>
      </p:pic>
      <p:pic>
        <p:nvPicPr>
          <p:cNvPr id="9" name="图片 8">
            <a:extLst>
              <a:ext uri="{FF2B5EF4-FFF2-40B4-BE49-F238E27FC236}">
                <a16:creationId xmlns:a16="http://schemas.microsoft.com/office/drawing/2014/main" id="{D332D5C1-C116-4BF1-B781-484F18A50164}"/>
              </a:ext>
            </a:extLst>
          </p:cNvPr>
          <p:cNvPicPr>
            <a:picLocks noChangeAspect="1"/>
          </p:cNvPicPr>
          <p:nvPr/>
        </p:nvPicPr>
        <p:blipFill>
          <a:blip r:embed="rId6"/>
          <a:stretch>
            <a:fillRect/>
          </a:stretch>
        </p:blipFill>
        <p:spPr>
          <a:xfrm>
            <a:off x="7127996" y="3426529"/>
            <a:ext cx="3681223" cy="2023150"/>
          </a:xfrm>
          <a:prstGeom prst="rect">
            <a:avLst/>
          </a:prstGeom>
        </p:spPr>
      </p:pic>
      <p:pic>
        <p:nvPicPr>
          <p:cNvPr id="10" name="图片 9">
            <a:extLst>
              <a:ext uri="{FF2B5EF4-FFF2-40B4-BE49-F238E27FC236}">
                <a16:creationId xmlns:a16="http://schemas.microsoft.com/office/drawing/2014/main" id="{601E011D-8B05-4B3A-A1FB-CA584B9E0EBC}"/>
              </a:ext>
            </a:extLst>
          </p:cNvPr>
          <p:cNvPicPr>
            <a:picLocks noChangeAspect="1"/>
          </p:cNvPicPr>
          <p:nvPr/>
        </p:nvPicPr>
        <p:blipFill>
          <a:blip r:embed="rId7"/>
          <a:stretch>
            <a:fillRect/>
          </a:stretch>
        </p:blipFill>
        <p:spPr>
          <a:xfrm>
            <a:off x="6005340" y="1175896"/>
            <a:ext cx="2816789" cy="2116028"/>
          </a:xfrm>
          <a:prstGeom prst="rect">
            <a:avLst/>
          </a:prstGeom>
        </p:spPr>
      </p:pic>
    </p:spTree>
    <p:extLst>
      <p:ext uri="{BB962C8B-B14F-4D97-AF65-F5344CB8AC3E}">
        <p14:creationId xmlns:p14="http://schemas.microsoft.com/office/powerpoint/2010/main" val="1148347843"/>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Color Histogram Usage</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55</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66562" name="Content Placeholder 2"/>
          <p:cNvSpPr>
            <a:spLocks noGrp="1"/>
          </p:cNvSpPr>
          <p:nvPr>
            <p:ph idx="1"/>
            <p:custDataLst>
              <p:tags r:id="rId2"/>
            </p:custDataLst>
          </p:nvPr>
        </p:nvSpPr>
        <p:spPr/>
        <p:txBody>
          <a:bodyPr vert="horz" wrap="square" lIns="91440" tIns="45720" rIns="91440" bIns="45720" anchor="t" anchorCtr="0">
            <a:normAutofit lnSpcReduction="10000"/>
          </a:bodyPr>
          <a:lstStyle/>
          <a:p>
            <a:pPr marL="342900" indent="-342900" algn="just">
              <a:lnSpc>
                <a:spcPct val="150000"/>
              </a:lnSpc>
              <a:buClrTx/>
              <a:buSzTx/>
              <a:buFont typeface="Wingdings" panose="05000000000000000000" pitchFamily="2" charset="2"/>
              <a:buChar char="u"/>
            </a:pPr>
            <a:r>
              <a:rPr lang="en-US" altLang="zh-CN" sz="2400" dirty="0">
                <a:ea typeface="宋体" pitchFamily="2" charset="-122"/>
              </a:rPr>
              <a:t>Color histograms provide a concise but coarse characterization of an image</a:t>
            </a:r>
          </a:p>
          <a:p>
            <a:pPr marL="342900" indent="-342900" algn="just">
              <a:lnSpc>
                <a:spcPct val="150000"/>
              </a:lnSpc>
              <a:buClrTx/>
              <a:buSzTx/>
              <a:buFont typeface="Wingdings" panose="05000000000000000000" pitchFamily="2" charset="2"/>
              <a:buChar char="u"/>
            </a:pPr>
            <a:r>
              <a:rPr lang="en-US" altLang="zh-CN" sz="2400" dirty="0">
                <a:ea typeface="宋体" pitchFamily="2" charset="-122"/>
              </a:rPr>
              <a:t>Often used in CBIR (content based image retrieval) systems</a:t>
            </a:r>
          </a:p>
          <a:p>
            <a:pPr lvl="1" algn="just">
              <a:lnSpc>
                <a:spcPct val="150000"/>
              </a:lnSpc>
            </a:pPr>
            <a:r>
              <a:rPr lang="en-US" altLang="zh-CN" sz="2400" dirty="0">
                <a:ea typeface="宋体" pitchFamily="2" charset="-122"/>
              </a:rPr>
              <a:t>Large database of images which can be searched by image content, not by keyword</a:t>
            </a:r>
          </a:p>
          <a:p>
            <a:pPr lvl="1" algn="just">
              <a:lnSpc>
                <a:spcPct val="150000"/>
              </a:lnSpc>
            </a:pPr>
            <a:r>
              <a:rPr lang="en-US" altLang="zh-CN" sz="2400" dirty="0">
                <a:ea typeface="宋体" pitchFamily="2" charset="-122"/>
              </a:rPr>
              <a:t>Use color histograms to refine the search</a:t>
            </a:r>
          </a:p>
          <a:p>
            <a:pPr lvl="1" algn="just">
              <a:lnSpc>
                <a:spcPct val="150000"/>
              </a:lnSpc>
            </a:pPr>
            <a:r>
              <a:rPr lang="en-US" altLang="zh-CN" sz="2400" dirty="0">
                <a:ea typeface="宋体" pitchFamily="2" charset="-122"/>
              </a:rPr>
              <a:t>Similar histograms are likely to reflect visually similar source images</a:t>
            </a:r>
          </a:p>
          <a:p>
            <a:pPr lvl="1" algn="just">
              <a:lnSpc>
                <a:spcPct val="150000"/>
              </a:lnSpc>
            </a:pPr>
            <a:r>
              <a:rPr lang="en-US" altLang="zh-CN" sz="2400" dirty="0">
                <a:ea typeface="宋体" pitchFamily="2" charset="-122"/>
              </a:rPr>
              <a:t>Two very dissimilar source images may have two similar histograms</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56</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68610" name="Rectangle 3"/>
          <p:cNvSpPr>
            <a:spLocks noGrp="1"/>
          </p:cNvSpPr>
          <p:nvPr>
            <p:ph idx="1"/>
            <p:custDataLst>
              <p:tags r:id="rId2"/>
            </p:custDataLst>
          </p:nvPr>
        </p:nvSpPr>
        <p:spPr>
          <a:xfrm>
            <a:off x="673510" y="1333500"/>
            <a:ext cx="8229600" cy="3467100"/>
          </a:xfrm>
        </p:spPr>
        <p:txBody>
          <a:bodyPr vert="horz" wrap="square" lIns="91440" tIns="45720" rIns="91440" bIns="45720" anchor="t" anchorCtr="0"/>
          <a:lstStyle/>
          <a:p>
            <a:pPr eaLnBrk="1" hangingPunct="1">
              <a:lnSpc>
                <a:spcPct val="150000"/>
              </a:lnSpc>
            </a:pPr>
            <a:r>
              <a:rPr lang="en-IE" altLang="zh-CN" dirty="0">
                <a:ea typeface="宋体" pitchFamily="2" charset="-122"/>
              </a:rPr>
              <a:t>We have looked at:</a:t>
            </a:r>
          </a:p>
          <a:p>
            <a:pPr lvl="1" eaLnBrk="1" hangingPunct="1">
              <a:lnSpc>
                <a:spcPct val="150000"/>
              </a:lnSpc>
            </a:pPr>
            <a:r>
              <a:rPr lang="en-US" altLang="zh-CN" dirty="0">
                <a:ea typeface="宋体" pitchFamily="2" charset="-122"/>
              </a:rPr>
              <a:t>Boundary descriptor</a:t>
            </a:r>
          </a:p>
          <a:p>
            <a:pPr lvl="1" eaLnBrk="1" hangingPunct="1">
              <a:lnSpc>
                <a:spcPct val="150000"/>
              </a:lnSpc>
            </a:pPr>
            <a:r>
              <a:rPr lang="en-US" altLang="zh-CN" dirty="0">
                <a:ea typeface="宋体" pitchFamily="2" charset="-122"/>
              </a:rPr>
              <a:t>Region descriptor</a:t>
            </a:r>
          </a:p>
          <a:p>
            <a:pPr lvl="1" eaLnBrk="1" hangingPunct="1">
              <a:lnSpc>
                <a:spcPct val="150000"/>
              </a:lnSpc>
            </a:pPr>
            <a:r>
              <a:rPr lang="en-US" altLang="zh-CN" dirty="0">
                <a:ea typeface="宋体" pitchFamily="2" charset="-122"/>
              </a:rPr>
              <a:t>Relational descriptor</a:t>
            </a:r>
            <a:endParaRPr lang="en-IE" altLang="zh-CN" dirty="0">
              <a:ea typeface="宋体" pitchFamily="2"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Fourier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6</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12289" name="Picture 2"/>
          <p:cNvPicPr>
            <a:picLocks noChangeAspect="1"/>
          </p:cNvPicPr>
          <p:nvPr>
            <p:custDataLst>
              <p:tags r:id="rId2"/>
            </p:custDataLst>
          </p:nvPr>
        </p:nvPicPr>
        <p:blipFill>
          <a:blip r:embed="rId6"/>
          <a:srcRect l="13708" t="10683" b="5223"/>
          <a:stretch>
            <a:fillRect/>
          </a:stretch>
        </p:blipFill>
        <p:spPr>
          <a:xfrm>
            <a:off x="3249295" y="1217930"/>
            <a:ext cx="8309610" cy="5502910"/>
          </a:xfrm>
          <a:prstGeom prst="rect">
            <a:avLst/>
          </a:prstGeom>
          <a:noFill/>
          <a:ln w="9525">
            <a:noFill/>
          </a:ln>
        </p:spPr>
      </p:pic>
      <p:sp>
        <p:nvSpPr>
          <p:cNvPr id="12291" name="矩形 1"/>
          <p:cNvSpPr/>
          <p:nvPr>
            <p:custDataLst>
              <p:tags r:id="rId3"/>
            </p:custDataLst>
          </p:nvPr>
        </p:nvSpPr>
        <p:spPr>
          <a:xfrm>
            <a:off x="643255" y="1260475"/>
            <a:ext cx="2605405" cy="4783455"/>
          </a:xfrm>
          <a:prstGeom prst="rect">
            <a:avLst/>
          </a:prstGeom>
          <a:noFill/>
          <a:ln w="9525">
            <a:noFill/>
          </a:ln>
        </p:spPr>
        <p:txBody>
          <a:bodyPr wrap="square" anchor="t" anchorCtr="0">
            <a:noAutofit/>
          </a:bodyPr>
          <a:lstStyle/>
          <a:p>
            <a:pPr eaLnBrk="0" hangingPunct="0">
              <a:lnSpc>
                <a:spcPct val="150000"/>
              </a:lnSpc>
            </a:pPr>
            <a:r>
              <a:rPr lang="zh-CN" altLang="en-US" sz="2400" dirty="0">
                <a:latin typeface="微软雅黑" panose="020B0503020204020204" pitchFamily="34" charset="-122"/>
                <a:ea typeface="微软雅黑" panose="020B0503020204020204" pitchFamily="34" charset="-122"/>
              </a:rPr>
              <a:t>结论：低阶系数能够反映大体形状，高阶系数可以精确定义形状特征，少数傅里叶描述子携带了形状信息，能够反映边界的大略本质。</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Fourier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7</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pic>
        <p:nvPicPr>
          <p:cNvPr id="13314" name="Picture 2"/>
          <p:cNvPicPr>
            <a:picLocks noChangeAspect="1"/>
          </p:cNvPicPr>
          <p:nvPr>
            <p:custDataLst>
              <p:tags r:id="rId2"/>
            </p:custDataLst>
          </p:nvPr>
        </p:nvPicPr>
        <p:blipFill>
          <a:blip r:embed="rId7"/>
          <a:stretch>
            <a:fillRect/>
          </a:stretch>
        </p:blipFill>
        <p:spPr>
          <a:xfrm>
            <a:off x="660400" y="1406525"/>
            <a:ext cx="9279255" cy="5170805"/>
          </a:xfrm>
          <a:prstGeom prst="rect">
            <a:avLst/>
          </a:prstGeom>
          <a:noFill/>
          <a:ln w="12700">
            <a:noFill/>
          </a:ln>
        </p:spPr>
      </p:pic>
      <p:cxnSp>
        <p:nvCxnSpPr>
          <p:cNvPr id="13315" name="直接连接符 4"/>
          <p:cNvCxnSpPr/>
          <p:nvPr>
            <p:custDataLst>
              <p:tags r:id="rId3"/>
            </p:custDataLst>
          </p:nvPr>
        </p:nvCxnSpPr>
        <p:spPr>
          <a:xfrm flipV="1">
            <a:off x="9770110" y="1713548"/>
            <a:ext cx="436880" cy="719455"/>
          </a:xfrm>
          <a:prstGeom prst="line">
            <a:avLst/>
          </a:prstGeom>
          <a:ln w="47625" cap="flat" cmpd="sng">
            <a:solidFill>
              <a:srgbClr val="FF0000"/>
            </a:solidFill>
            <a:prstDash val="solid"/>
            <a:round/>
            <a:headEnd type="none" w="med" len="med"/>
            <a:tailEnd type="none" w="med" len="med"/>
          </a:ln>
        </p:spPr>
      </p:cxnSp>
      <p:sp>
        <p:nvSpPr>
          <p:cNvPr id="13316" name="TextBox 8"/>
          <p:cNvSpPr txBox="1"/>
          <p:nvPr>
            <p:custDataLst>
              <p:tags r:id="rId4"/>
            </p:custDataLst>
          </p:nvPr>
        </p:nvSpPr>
        <p:spPr>
          <a:xfrm>
            <a:off x="10138410" y="1406525"/>
            <a:ext cx="1877060" cy="829945"/>
          </a:xfrm>
          <a:prstGeom prst="rect">
            <a:avLst/>
          </a:prstGeom>
          <a:noFill/>
          <a:ln w="9525">
            <a:noFill/>
          </a:ln>
        </p:spPr>
        <p:txBody>
          <a:bodyPr wrap="square" anchor="t" anchorCtr="0">
            <a:spAutoFit/>
          </a:bodyPr>
          <a:lstStyle/>
          <a:p>
            <a:r>
              <a:rPr lang="en-US" altLang="zh-CN" sz="2400" dirty="0">
                <a:latin typeface="微软雅黑" panose="020B0503020204020204" pitchFamily="34" charset="-122"/>
                <a:ea typeface="微软雅黑" panose="020B0503020204020204" pitchFamily="34" charset="-122"/>
              </a:rPr>
              <a:t>50% coefficients</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IE" altLang="zh-CN">
                <a:ea typeface="宋体" pitchFamily="2" charset="-122"/>
                <a:sym typeface="+mn-ea"/>
              </a:rPr>
              <a:t>Regional Descriptors</a:t>
            </a:r>
            <a:endParaRPr lang="en-US" altLang="zh-CN" dirty="0"/>
          </a:p>
        </p:txBody>
      </p:sp>
      <p:sp>
        <p:nvSpPr>
          <p:cNvPr id="5" name="灯片编号占位符 4"/>
          <p:cNvSpPr>
            <a:spLocks noGrp="1"/>
          </p:cNvSpPr>
          <p:nvPr>
            <p:ph type="sldNum" sz="quarter" idx="12"/>
          </p:nvPr>
        </p:nvSpPr>
        <p:spPr/>
        <p:txBody>
          <a:bodyPr/>
          <a:lstStyle/>
          <a:p>
            <a:fld id="{70B60EAF-A1DC-4C3B-A324-FE68300B7507}" type="slidenum">
              <a:rPr lang="en-US" altLang="zh-CN" smtClean="0"/>
              <a:t>8</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14338" name="Rectangle 4"/>
          <p:cNvSpPr>
            <a:spLocks noGrp="1"/>
          </p:cNvSpPr>
          <p:nvPr>
            <p:ph idx="1"/>
            <p:custDataLst>
              <p:tags r:id="rId2"/>
            </p:custDataLst>
          </p:nvPr>
        </p:nvSpPr>
        <p:spPr>
          <a:xfrm>
            <a:off x="570865" y="1218565"/>
            <a:ext cx="10047605" cy="4114800"/>
          </a:xfrm>
        </p:spPr>
        <p:txBody>
          <a:bodyPr vert="horz" wrap="square" lIns="91440" tIns="45720" rIns="91440" bIns="45720" anchor="t" anchorCtr="0"/>
          <a:lstStyle/>
          <a:p>
            <a:pPr eaLnBrk="1" hangingPunct="1">
              <a:lnSpc>
                <a:spcPct val="150000"/>
              </a:lnSpc>
              <a:buClr>
                <a:srgbClr val="FF0000"/>
              </a:buClr>
              <a:buFont typeface="Wingdings" panose="05000000000000000000" pitchFamily="2" charset="2"/>
              <a:buChar char="n"/>
            </a:pPr>
            <a:r>
              <a:rPr lang="en-US" altLang="zh-CN" dirty="0">
                <a:ea typeface="宋体" pitchFamily="2" charset="-122"/>
              </a:rPr>
              <a:t>Some simple descriptor</a:t>
            </a:r>
          </a:p>
          <a:p>
            <a:pPr eaLnBrk="1" hangingPunct="1">
              <a:lnSpc>
                <a:spcPct val="150000"/>
              </a:lnSpc>
              <a:buClr>
                <a:srgbClr val="FF0000"/>
              </a:buClr>
              <a:buFont typeface="Wingdings" panose="05000000000000000000" pitchFamily="2" charset="2"/>
              <a:buChar char="n"/>
            </a:pPr>
            <a:r>
              <a:rPr lang="en-US" altLang="zh-CN" dirty="0">
                <a:ea typeface="宋体" pitchFamily="2" charset="-122"/>
              </a:rPr>
              <a:t>Topological descriptor</a:t>
            </a:r>
          </a:p>
          <a:p>
            <a:pPr eaLnBrk="1" hangingPunct="1">
              <a:lnSpc>
                <a:spcPct val="150000"/>
              </a:lnSpc>
              <a:buClr>
                <a:srgbClr val="FF0000"/>
              </a:buClr>
              <a:buFont typeface="Wingdings" panose="05000000000000000000" pitchFamily="2" charset="2"/>
              <a:buChar char="n"/>
            </a:pPr>
            <a:r>
              <a:rPr lang="en-US" altLang="zh-CN" dirty="0">
                <a:ea typeface="宋体" pitchFamily="2" charset="-122"/>
              </a:rPr>
              <a:t>Texture</a:t>
            </a:r>
          </a:p>
          <a:p>
            <a:pPr eaLnBrk="1" hangingPunct="1">
              <a:lnSpc>
                <a:spcPct val="150000"/>
              </a:lnSpc>
              <a:buClr>
                <a:srgbClr val="FF0000"/>
              </a:buClr>
              <a:buFont typeface="Wingdings" panose="05000000000000000000" pitchFamily="2" charset="2"/>
              <a:buChar char="n"/>
            </a:pPr>
            <a:r>
              <a:rPr lang="en-US" altLang="zh-CN" dirty="0">
                <a:ea typeface="宋体" pitchFamily="2" charset="-122"/>
              </a:rPr>
              <a:t>Moments of two-dimensional function</a:t>
            </a:r>
            <a:endParaRPr lang="th-TH" altLang="zh-CN" dirty="0">
              <a:ea typeface="宋体" pitchFamily="2" charset="-122"/>
              <a:cs typeface="宋体" pitchFamily="2"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Descriptors</a:t>
            </a:r>
          </a:p>
        </p:txBody>
      </p:sp>
      <p:sp>
        <p:nvSpPr>
          <p:cNvPr id="5" name="灯片编号占位符 4"/>
          <p:cNvSpPr>
            <a:spLocks noGrp="1"/>
          </p:cNvSpPr>
          <p:nvPr>
            <p:ph type="sldNum" sz="quarter" idx="12"/>
          </p:nvPr>
        </p:nvSpPr>
        <p:spPr/>
        <p:txBody>
          <a:bodyPr/>
          <a:lstStyle/>
          <a:p>
            <a:fld id="{70B60EAF-A1DC-4C3B-A324-FE68300B7507}" type="slidenum">
              <a:rPr lang="en-US" altLang="zh-CN" smtClean="0"/>
              <a:t>9</a:t>
            </a:fld>
            <a:endParaRPr lang="en-US" altLang="zh-CN"/>
          </a:p>
        </p:txBody>
      </p:sp>
      <p:sp>
        <p:nvSpPr>
          <p:cNvPr id="10244" name="AutoShape 5"/>
          <p:cNvSpPr>
            <a:spLocks noChangeAspect="1" noTextEdit="1"/>
          </p:cNvSpPr>
          <p:nvPr>
            <p:custDataLst>
              <p:tags r:id="rId1"/>
            </p:custDataLst>
          </p:nvPr>
        </p:nvSpPr>
        <p:spPr>
          <a:xfrm>
            <a:off x="1537970" y="1218565"/>
            <a:ext cx="6983413" cy="5357813"/>
          </a:xfrm>
          <a:prstGeom prst="rect">
            <a:avLst/>
          </a:prstGeom>
          <a:noFill/>
          <a:ln w="9525">
            <a:noFill/>
          </a:ln>
        </p:spPr>
        <p:txBody>
          <a:bodyPr anchor="t" anchorCtr="0"/>
          <a:lstStyle/>
          <a:p>
            <a:pPr eaLnBrk="0" hangingPunct="0"/>
            <a:endParaRPr lang="zh-CN" altLang="en-US">
              <a:latin typeface="Arial" panose="020B0604020202020204" pitchFamily="34" charset="0"/>
            </a:endParaRPr>
          </a:p>
        </p:txBody>
      </p:sp>
      <p:sp>
        <p:nvSpPr>
          <p:cNvPr id="15361" name="Rectangle 8"/>
          <p:cNvSpPr>
            <a:spLocks noGrp="1"/>
          </p:cNvSpPr>
          <p:nvPr>
            <p:ph idx="1"/>
            <p:custDataLst>
              <p:tags r:id="rId2"/>
            </p:custDataLst>
          </p:nvPr>
        </p:nvSpPr>
        <p:spPr>
          <a:xfrm>
            <a:off x="614680" y="1218565"/>
            <a:ext cx="11045190" cy="5407025"/>
          </a:xfrm>
        </p:spPr>
        <p:txBody>
          <a:bodyPr vert="horz" wrap="square" lIns="91440" tIns="45720" rIns="91440" bIns="45720" anchor="t" anchorCtr="0">
            <a:noAutofit/>
          </a:bodyPr>
          <a:lstStyle/>
          <a:p>
            <a:pPr eaLnBrk="1" hangingPunct="1">
              <a:lnSpc>
                <a:spcPct val="120000"/>
              </a:lnSpc>
              <a:spcAft>
                <a:spcPts val="0"/>
              </a:spcAft>
              <a:buClr>
                <a:srgbClr val="FF0000"/>
              </a:buClr>
              <a:buFont typeface="Wingdings" panose="05000000000000000000" pitchFamily="2" charset="2"/>
              <a:buChar char="n"/>
            </a:pPr>
            <a:r>
              <a:rPr lang="en-US" altLang="zh-CN" dirty="0">
                <a:ea typeface="宋体" pitchFamily="2" charset="-122"/>
              </a:rPr>
              <a:t>Area = the number of pixels in the region</a:t>
            </a:r>
          </a:p>
          <a:p>
            <a:pPr eaLnBrk="1" hangingPunct="1">
              <a:lnSpc>
                <a:spcPct val="120000"/>
              </a:lnSpc>
              <a:spcAft>
                <a:spcPts val="0"/>
              </a:spcAft>
              <a:buClr>
                <a:srgbClr val="FF0000"/>
              </a:buClr>
              <a:buFont typeface="Wingdings" panose="05000000000000000000" pitchFamily="2" charset="2"/>
              <a:buChar char="n"/>
            </a:pPr>
            <a:r>
              <a:rPr lang="en-US" altLang="zh-CN" dirty="0">
                <a:ea typeface="宋体" pitchFamily="2" charset="-122"/>
              </a:rPr>
              <a:t>Perimeter = length of its boundary</a:t>
            </a:r>
          </a:p>
          <a:p>
            <a:pPr eaLnBrk="1" hangingPunct="1">
              <a:lnSpc>
                <a:spcPct val="120000"/>
              </a:lnSpc>
              <a:spcAft>
                <a:spcPts val="0"/>
              </a:spcAft>
              <a:buClr>
                <a:srgbClr val="FF0000"/>
              </a:buClr>
              <a:buFont typeface="Wingdings" panose="05000000000000000000" pitchFamily="2" charset="2"/>
              <a:buChar char="n"/>
            </a:pPr>
            <a:r>
              <a:rPr lang="en-US" altLang="zh-CN" dirty="0">
                <a:ea typeface="宋体" pitchFamily="2" charset="-122"/>
              </a:rPr>
              <a:t>Compactness = (perimeter)</a:t>
            </a:r>
            <a:r>
              <a:rPr lang="en-US" altLang="zh-CN" baseline="30000" dirty="0">
                <a:ea typeface="宋体" pitchFamily="2" charset="-122"/>
              </a:rPr>
              <a:t>2</a:t>
            </a:r>
            <a:r>
              <a:rPr lang="en-US" altLang="zh-CN" dirty="0">
                <a:ea typeface="宋体" pitchFamily="2" charset="-122"/>
              </a:rPr>
              <a:t>/area</a:t>
            </a:r>
          </a:p>
          <a:p>
            <a:pPr eaLnBrk="1" hangingPunct="1">
              <a:lnSpc>
                <a:spcPct val="120000"/>
              </a:lnSpc>
              <a:spcAft>
                <a:spcPts val="0"/>
              </a:spcAft>
              <a:buClr>
                <a:srgbClr val="FF0000"/>
              </a:buClr>
              <a:buFont typeface="Wingdings" panose="05000000000000000000" pitchFamily="2" charset="2"/>
              <a:buChar char="n"/>
            </a:pPr>
            <a:endParaRPr lang="en-US" altLang="zh-CN" dirty="0">
              <a:ea typeface="宋体" pitchFamily="2" charset="-122"/>
            </a:endParaRPr>
          </a:p>
          <a:p>
            <a:pPr eaLnBrk="1" hangingPunct="1">
              <a:lnSpc>
                <a:spcPct val="120000"/>
              </a:lnSpc>
              <a:spcAft>
                <a:spcPts val="0"/>
              </a:spcAft>
              <a:buClr>
                <a:srgbClr val="FF0000"/>
              </a:buClr>
              <a:buFont typeface="Wingdings" panose="05000000000000000000" pitchFamily="2" charset="2"/>
              <a:buChar char="n"/>
            </a:pPr>
            <a:endParaRPr lang="en-US" altLang="zh-CN" dirty="0">
              <a:ea typeface="宋体" pitchFamily="2" charset="-122"/>
            </a:endParaRPr>
          </a:p>
          <a:p>
            <a:pPr eaLnBrk="1" hangingPunct="1">
              <a:lnSpc>
                <a:spcPct val="120000"/>
              </a:lnSpc>
              <a:spcAft>
                <a:spcPts val="0"/>
              </a:spcAft>
              <a:buClr>
                <a:srgbClr val="FF0000"/>
              </a:buClr>
              <a:buFont typeface="Wingdings" panose="05000000000000000000" pitchFamily="2" charset="2"/>
              <a:buChar char="n"/>
            </a:pPr>
            <a:endParaRPr lang="en-US" altLang="zh-CN" dirty="0">
              <a:ea typeface="宋体" pitchFamily="2" charset="-122"/>
            </a:endParaRPr>
          </a:p>
          <a:p>
            <a:pPr eaLnBrk="1" hangingPunct="1">
              <a:lnSpc>
                <a:spcPct val="120000"/>
              </a:lnSpc>
              <a:spcAft>
                <a:spcPts val="0"/>
              </a:spcAft>
              <a:buClr>
                <a:srgbClr val="FF0000"/>
              </a:buClr>
              <a:buFont typeface="Wingdings" panose="05000000000000000000" pitchFamily="2" charset="2"/>
              <a:buChar char="n"/>
            </a:pPr>
            <a:endParaRPr lang="en-US" altLang="zh-CN" dirty="0">
              <a:ea typeface="宋体" pitchFamily="2" charset="-122"/>
            </a:endParaRPr>
          </a:p>
          <a:p>
            <a:pPr algn="just" eaLnBrk="1" hangingPunct="1">
              <a:lnSpc>
                <a:spcPct val="120000"/>
              </a:lnSpc>
              <a:spcAft>
                <a:spcPts val="0"/>
              </a:spcAft>
              <a:buClr>
                <a:srgbClr val="FF0000"/>
              </a:buClr>
              <a:buFont typeface="Wingdings" panose="05000000000000000000" pitchFamily="2" charset="2"/>
              <a:buChar char="n"/>
            </a:pPr>
            <a:r>
              <a:rPr lang="en-US" altLang="zh-CN" dirty="0">
                <a:ea typeface="宋体" pitchFamily="2" charset="-122"/>
              </a:rPr>
              <a:t>Other simple measures used as region descriptor includes: </a:t>
            </a:r>
            <a:r>
              <a:rPr lang="en-US" altLang="zh-CN" dirty="0">
                <a:solidFill>
                  <a:srgbClr val="FF0000"/>
                </a:solidFill>
                <a:ea typeface="宋体" pitchFamily="2" charset="-122"/>
              </a:rPr>
              <a:t>the mean and median of the gray levels</a:t>
            </a:r>
            <a:r>
              <a:rPr lang="en-US" altLang="zh-CN" dirty="0">
                <a:ea typeface="宋体" pitchFamily="2" charset="-122"/>
              </a:rPr>
              <a:t>, </a:t>
            </a:r>
            <a:r>
              <a:rPr lang="en-US" altLang="zh-CN" dirty="0">
                <a:solidFill>
                  <a:srgbClr val="FF0000"/>
                </a:solidFill>
                <a:ea typeface="宋体" pitchFamily="2" charset="-122"/>
              </a:rPr>
              <a:t>the minimum and maximum gray levels</a:t>
            </a:r>
            <a:r>
              <a:rPr lang="en-US" altLang="zh-CN" dirty="0">
                <a:ea typeface="宋体" pitchFamily="2" charset="-122"/>
              </a:rPr>
              <a:t>, and </a:t>
            </a:r>
            <a:r>
              <a:rPr lang="en-US" altLang="zh-CN" dirty="0">
                <a:solidFill>
                  <a:srgbClr val="FF0000"/>
                </a:solidFill>
                <a:ea typeface="宋体" pitchFamily="2" charset="-122"/>
              </a:rPr>
              <a:t>the number of pixels with values above or below the mean</a:t>
            </a:r>
            <a:r>
              <a:rPr lang="en-US" altLang="zh-CN" dirty="0">
                <a:ea typeface="宋体" pitchFamily="2" charset="-122"/>
              </a:rPr>
              <a:t>.</a:t>
            </a:r>
          </a:p>
        </p:txBody>
      </p:sp>
      <p:grpSp>
        <p:nvGrpSpPr>
          <p:cNvPr id="15363" name="Group 9"/>
          <p:cNvGrpSpPr/>
          <p:nvPr/>
        </p:nvGrpSpPr>
        <p:grpSpPr>
          <a:xfrm>
            <a:off x="2624455" y="3008630"/>
            <a:ext cx="7129463" cy="2187742"/>
            <a:chOff x="768" y="2632"/>
            <a:chExt cx="4491" cy="1591"/>
          </a:xfrm>
        </p:grpSpPr>
        <p:sp>
          <p:nvSpPr>
            <p:cNvPr id="15364" name="Oval 4"/>
            <p:cNvSpPr/>
            <p:nvPr>
              <p:custDataLst>
                <p:tags r:id="rId3"/>
              </p:custDataLst>
            </p:nvPr>
          </p:nvSpPr>
          <p:spPr>
            <a:xfrm>
              <a:off x="1195" y="2632"/>
              <a:ext cx="1062" cy="1221"/>
            </a:xfrm>
            <a:prstGeom prst="ellipse">
              <a:avLst/>
            </a:prstGeom>
            <a:solidFill>
              <a:srgbClr val="FF00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itchFamily="2" charset="-122"/>
              </a:endParaRPr>
            </a:p>
          </p:txBody>
        </p:sp>
        <p:sp>
          <p:nvSpPr>
            <p:cNvPr id="15365" name="Rectangle 5"/>
            <p:cNvSpPr/>
            <p:nvPr>
              <p:custDataLst>
                <p:tags r:id="rId4"/>
              </p:custDataLst>
            </p:nvPr>
          </p:nvSpPr>
          <p:spPr>
            <a:xfrm>
              <a:off x="3657" y="2840"/>
              <a:ext cx="844" cy="943"/>
            </a:xfrm>
            <a:prstGeom prst="rect">
              <a:avLst/>
            </a:prstGeom>
            <a:solidFill>
              <a:srgbClr val="FF0000"/>
            </a:solidFill>
            <a:ln w="12700" cap="flat" cmpd="sng">
              <a:solidFill>
                <a:schemeClr val="tx1"/>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itchFamily="2" charset="-122"/>
              </a:endParaRPr>
            </a:p>
          </p:txBody>
        </p:sp>
        <p:sp>
          <p:nvSpPr>
            <p:cNvPr id="15366" name="Text Box 6"/>
            <p:cNvSpPr txBox="1"/>
            <p:nvPr>
              <p:custDataLst>
                <p:tags r:id="rId5"/>
              </p:custDataLst>
            </p:nvPr>
          </p:nvSpPr>
          <p:spPr>
            <a:xfrm>
              <a:off x="768" y="3933"/>
              <a:ext cx="2435" cy="290"/>
            </a:xfrm>
            <a:prstGeom prst="rect">
              <a:avLst/>
            </a:prstGeom>
            <a:noFill/>
            <a:ln w="12700">
              <a:noFill/>
            </a:ln>
          </p:spPr>
          <p:txBody>
            <a:bodyPr wrap="none" anchor="t" anchorCtr="0">
              <a:spAutoFit/>
            </a:bodyPr>
            <a:lstStyle/>
            <a:p>
              <a:r>
                <a:rPr lang="en-US" altLang="zh-CN" sz="2000" dirty="0">
                  <a:latin typeface="Arial" panose="020B0604020202020204" pitchFamily="34" charset="0"/>
                  <a:ea typeface="宋体" pitchFamily="2" charset="-122"/>
                </a:rPr>
                <a:t>Compactness=(2*pi*r) </a:t>
              </a:r>
              <a:r>
                <a:rPr lang="en-US" altLang="zh-CN" sz="2000" baseline="30000" dirty="0">
                  <a:latin typeface="Arial" panose="020B0604020202020204" pitchFamily="34" charset="0"/>
                  <a:ea typeface="宋体" pitchFamily="2" charset="-122"/>
                </a:rPr>
                <a:t>2</a:t>
              </a:r>
              <a:r>
                <a:rPr lang="en-US" altLang="zh-CN" sz="2000" dirty="0">
                  <a:latin typeface="Arial" panose="020B0604020202020204" pitchFamily="34" charset="0"/>
                  <a:ea typeface="宋体" pitchFamily="2" charset="-122"/>
                </a:rPr>
                <a:t>/pi*r</a:t>
              </a:r>
              <a:r>
                <a:rPr lang="en-US" altLang="zh-CN" sz="2000" baseline="30000" dirty="0">
                  <a:latin typeface="Arial" panose="020B0604020202020204" pitchFamily="34" charset="0"/>
                  <a:ea typeface="宋体" pitchFamily="2" charset="-122"/>
                </a:rPr>
                <a:t>2</a:t>
              </a:r>
              <a:r>
                <a:rPr lang="en-US" altLang="zh-CN" sz="2000" dirty="0">
                  <a:latin typeface="Arial" panose="020B0604020202020204" pitchFamily="34" charset="0"/>
                  <a:ea typeface="宋体" pitchFamily="2" charset="-122"/>
                </a:rPr>
                <a:t>=4pi</a:t>
              </a:r>
            </a:p>
          </p:txBody>
        </p:sp>
        <p:sp>
          <p:nvSpPr>
            <p:cNvPr id="15367" name="Text Box 7"/>
            <p:cNvSpPr txBox="1"/>
            <p:nvPr>
              <p:custDataLst>
                <p:tags r:id="rId6"/>
              </p:custDataLst>
            </p:nvPr>
          </p:nvSpPr>
          <p:spPr>
            <a:xfrm>
              <a:off x="3162" y="3923"/>
              <a:ext cx="2097" cy="290"/>
            </a:xfrm>
            <a:prstGeom prst="rect">
              <a:avLst/>
            </a:prstGeom>
            <a:noFill/>
            <a:ln w="12700">
              <a:noFill/>
            </a:ln>
          </p:spPr>
          <p:txBody>
            <a:bodyPr wrap="none" anchor="t" anchorCtr="0">
              <a:spAutoFit/>
            </a:bodyPr>
            <a:lstStyle/>
            <a:p>
              <a:r>
                <a:rPr lang="en-US" altLang="zh-CN" sz="2000" dirty="0">
                  <a:latin typeface="Arial" panose="020B0604020202020204" pitchFamily="34" charset="0"/>
                  <a:ea typeface="宋体" pitchFamily="2" charset="-122"/>
                </a:rPr>
                <a:t>Compactness=(4*a) </a:t>
              </a:r>
              <a:r>
                <a:rPr lang="en-US" altLang="zh-CN" sz="2000" baseline="30000" dirty="0">
                  <a:latin typeface="Arial" panose="020B0604020202020204" pitchFamily="34" charset="0"/>
                  <a:ea typeface="宋体" pitchFamily="2" charset="-122"/>
                </a:rPr>
                <a:t>2</a:t>
              </a:r>
              <a:r>
                <a:rPr lang="en-US" altLang="zh-CN" sz="2000" dirty="0">
                  <a:latin typeface="Arial" panose="020B0604020202020204" pitchFamily="34" charset="0"/>
                  <a:ea typeface="宋体" pitchFamily="2" charset="-122"/>
                </a:rPr>
                <a:t>/a</a:t>
              </a:r>
              <a:r>
                <a:rPr lang="en-US" altLang="zh-CN" sz="2000" baseline="30000" dirty="0">
                  <a:latin typeface="Arial" panose="020B0604020202020204" pitchFamily="34" charset="0"/>
                  <a:ea typeface="宋体" pitchFamily="2" charset="-122"/>
                </a:rPr>
                <a:t>2</a:t>
              </a:r>
              <a:r>
                <a:rPr lang="en-US" altLang="zh-CN" sz="2000" dirty="0">
                  <a:latin typeface="Arial" panose="020B0604020202020204" pitchFamily="34" charset="0"/>
                  <a:ea typeface="宋体" pitchFamily="2" charset="-122"/>
                </a:rPr>
                <a:t>=16</a:t>
              </a:r>
            </a:p>
          </p:txBody>
        </p:sp>
      </p:grpSp>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KSO_WPP_MARK_KEY" val="2a2f1a36-b8c1-468d-a606-7d3e0d97ed4d"/>
  <p:tag name="COMMONDATA" val="eyJoZGlkIjoiOTMxNmY0NjY0NjJiZTRiMTcxOGYxNjIzMDc2MmYxY2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UNIT_TABLE_BEAUTIFY" val="smartTable{65947169-90ff-4d14-99be-fbe271285d90}"/>
  <p:tag name="TABLE_ENDDRAG_ORIGIN_RECT" val="339*238"/>
  <p:tag name="TABLE_ENDDRAG_RECT" val="58*240*339*238"/>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主题模板</Template>
  <TotalTime>3053</TotalTime>
  <Words>4779</Words>
  <Application>Microsoft Office PowerPoint</Application>
  <PresentationFormat>宽屏</PresentationFormat>
  <Paragraphs>770</Paragraphs>
  <Slides>56</Slides>
  <Notes>56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56</vt:i4>
      </vt:variant>
    </vt:vector>
  </HeadingPairs>
  <TitlesOfParts>
    <vt:vector size="71" baseType="lpstr">
      <vt:lpstr>等线</vt:lpstr>
      <vt:lpstr>等线 Light</vt:lpstr>
      <vt:lpstr>楷体_GB2312</vt:lpstr>
      <vt:lpstr>微软雅黑</vt:lpstr>
      <vt:lpstr>Arial</vt:lpstr>
      <vt:lpstr>Calibri</vt:lpstr>
      <vt:lpstr>Calibri Light</vt:lpstr>
      <vt:lpstr>Cambria Math</vt:lpstr>
      <vt:lpstr>Times New Roman</vt:lpstr>
      <vt:lpstr>Wingdings</vt:lpstr>
      <vt:lpstr>模板</vt:lpstr>
      <vt:lpstr>Equation.3</vt:lpstr>
      <vt:lpstr>Equation.KSEE3</vt:lpstr>
      <vt:lpstr>公式</vt:lpstr>
      <vt:lpstr>Equation</vt:lpstr>
      <vt:lpstr>Digital Image Processing Technologies &amp; Applications</vt:lpstr>
      <vt:lpstr>Contents</vt:lpstr>
      <vt:lpstr>Fourier Descriptors</vt:lpstr>
      <vt:lpstr>Fourier Descriptors</vt:lpstr>
      <vt:lpstr>Fourier Descriptors</vt:lpstr>
      <vt:lpstr>Fourier Descriptors</vt:lpstr>
      <vt:lpstr>Fourier Descriptors</vt:lpstr>
      <vt:lpstr>Regional Descriptors</vt:lpstr>
      <vt:lpstr>Simple Descriptors</vt:lpstr>
      <vt:lpstr>Simple Descriptors</vt:lpstr>
      <vt:lpstr>Simple Descriptors</vt:lpstr>
      <vt:lpstr>Topological Descriptors</vt:lpstr>
      <vt:lpstr>Topological Descriptors</vt:lpstr>
      <vt:lpstr>Topological Descriptors</vt:lpstr>
      <vt:lpstr>Topological Descriptors</vt:lpstr>
      <vt:lpstr>Texture Descriptors</vt:lpstr>
      <vt:lpstr>Texture</vt:lpstr>
      <vt:lpstr>Texture</vt:lpstr>
      <vt:lpstr>Texture</vt:lpstr>
      <vt:lpstr>Texture</vt:lpstr>
      <vt:lpstr>Texture</vt:lpstr>
      <vt:lpstr>Texture</vt:lpstr>
      <vt:lpstr>Gray Level Co-occurrence Matrix</vt:lpstr>
      <vt:lpstr>Gray Level Co-occurrence Matrix</vt:lpstr>
      <vt:lpstr>Gray Level Co-occurrence Matrix</vt:lpstr>
      <vt:lpstr>Gray Level Co-occurrence Matrix</vt:lpstr>
      <vt:lpstr>Gray Level Co-occurrence Matrix</vt:lpstr>
      <vt:lpstr>Gray Level Co-occurrence Matrix</vt:lpstr>
      <vt:lpstr>Gray Level Co-occurrence Matrix</vt:lpstr>
      <vt:lpstr>Texture</vt:lpstr>
      <vt:lpstr>Moments of Two Dimensional Functions</vt:lpstr>
      <vt:lpstr>Moments of Two Dimensional Functions</vt:lpstr>
      <vt:lpstr>Moments of Two Dimensional Functions</vt:lpstr>
      <vt:lpstr>Moments of Two Dimensional Functions</vt:lpstr>
      <vt:lpstr>Moments of Two Dimensional Functions</vt:lpstr>
      <vt:lpstr>Moments of Two Dimensional Functions</vt:lpstr>
      <vt:lpstr>Code of Hu’s Moment</vt:lpstr>
      <vt:lpstr>Moments of Two Dimensional Functions</vt:lpstr>
      <vt:lpstr>Moments of Two Dimensional Functions</vt:lpstr>
      <vt:lpstr>Color descriptors</vt:lpstr>
      <vt:lpstr>Color descriptors</vt:lpstr>
      <vt:lpstr>Color descriptors</vt:lpstr>
      <vt:lpstr>Color descriptors</vt:lpstr>
      <vt:lpstr>Color descriptors</vt:lpstr>
      <vt:lpstr>Color descriptors</vt:lpstr>
      <vt:lpstr>Color descriptors</vt:lpstr>
      <vt:lpstr>Color descriptors</vt:lpstr>
      <vt:lpstr>Color descriptors</vt:lpstr>
      <vt:lpstr>Color descriptors</vt:lpstr>
      <vt:lpstr>Color Histogram Usage</vt:lpstr>
      <vt:lpstr>Color Histogram Usage</vt:lpstr>
      <vt:lpstr>Color Histogram Usage</vt:lpstr>
      <vt:lpstr>Color Histogram Usage</vt:lpstr>
      <vt:lpstr>Color Histogram Usage</vt:lpstr>
      <vt:lpstr>Color Histogram Usage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Introduction &amp; Fundamentals</dc:title>
  <dc:creator>Lgm</dc:creator>
  <cp:lastModifiedBy>lenovo</cp:lastModifiedBy>
  <cp:revision>631</cp:revision>
  <dcterms:created xsi:type="dcterms:W3CDTF">2023-04-03T02:25:18Z</dcterms:created>
  <dcterms:modified xsi:type="dcterms:W3CDTF">2024-04-23T00:02:17Z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1033-5.1.1.7676</vt:lpwstr>
  </property>
  <property fmtid="{D5CDD505-2E9C-101B-9397-08002B2CF9AE}" pid="3" name="ICV">
    <vt:lpwstr>93A1AD4A970F4D2F8D7E6B14E5EE59AE</vt:lpwstr>
  </property>
</Properties>
</file>